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9" r:id="rId5"/>
    <p:sldId id="270" r:id="rId6"/>
    <p:sldId id="305" r:id="rId7"/>
    <p:sldId id="306" r:id="rId8"/>
    <p:sldId id="280" r:id="rId9"/>
    <p:sldId id="292" r:id="rId10"/>
    <p:sldId id="274" r:id="rId11"/>
    <p:sldId id="293" r:id="rId12"/>
    <p:sldId id="310" r:id="rId13"/>
    <p:sldId id="313" r:id="rId14"/>
    <p:sldId id="314" r:id="rId15"/>
    <p:sldId id="315" r:id="rId16"/>
    <p:sldId id="301" r:id="rId17"/>
    <p:sldId id="295" r:id="rId18"/>
    <p:sldId id="302" r:id="rId19"/>
    <p:sldId id="304" r:id="rId20"/>
    <p:sldId id="300" r:id="rId21"/>
    <p:sldId id="316" r:id="rId22"/>
    <p:sldId id="317" r:id="rId23"/>
    <p:sldId id="298" r:id="rId24"/>
    <p:sldId id="303" r:id="rId25"/>
    <p:sldId id="278" r:id="rId26"/>
    <p:sldId id="296" r:id="rId27"/>
    <p:sldId id="294" r:id="rId28"/>
    <p:sldId id="279" r:id="rId29"/>
    <p:sldId id="309" r:id="rId30"/>
    <p:sldId id="299" r:id="rId31"/>
    <p:sldId id="283" r:id="rId32"/>
    <p:sldId id="284" r:id="rId33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48EA4"/>
    <a:srgbClr val="4B98AD"/>
    <a:srgbClr val="30687C"/>
    <a:srgbClr val="C73951"/>
    <a:srgbClr val="A5E2DC"/>
    <a:srgbClr val="A5E2DE"/>
    <a:srgbClr val="29596C"/>
    <a:srgbClr val="38758A"/>
    <a:srgbClr val="3E8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06804-6476-4625-AB45-3CC2C0EB6BD7}" v="1" dt="2019-10-28T08:59:52.311"/>
  </p1510:revLst>
</p1510:revInfo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Enderud Larsen" userId="29e7cdfe-a0ae-4cd8-962d-a4c0c7821699" providerId="ADAL" clId="{6AB06804-6476-4625-AB45-3CC2C0EB6BD7}"/>
    <pc:docChg chg="modSld sldOrd">
      <pc:chgData name="Eva Enderud Larsen" userId="29e7cdfe-a0ae-4cd8-962d-a4c0c7821699" providerId="ADAL" clId="{6AB06804-6476-4625-AB45-3CC2C0EB6BD7}" dt="2019-10-28T08:59:52.306" v="0"/>
      <pc:docMkLst>
        <pc:docMk/>
      </pc:docMkLst>
      <pc:sldChg chg="ord">
        <pc:chgData name="Eva Enderud Larsen" userId="29e7cdfe-a0ae-4cd8-962d-a4c0c7821699" providerId="ADAL" clId="{6AB06804-6476-4625-AB45-3CC2C0EB6BD7}" dt="2019-10-28T08:59:52.306" v="0"/>
        <pc:sldMkLst>
          <pc:docMk/>
          <pc:sldMk cId="134128589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 å se et yrkesfag i et tverrfaglig perspektiv,</a:t>
            </a:r>
            <a:r>
              <a:rPr lang="nb-NO" baseline="0"/>
              <a:t> fagene integreres og man jobber tverrfaglig for å lære et yrke. Yrkesfag er tverrfaglig i sin natur.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70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70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Kunnskapsdepartementet etablerte en midlertidig gruppe i påvente av nye faglig råd.  Oppdrag - Beskrive sluttkompetansen og det sentrale innholdet i faget.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Navn Navnesen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dd.mm.yy</a:t>
            </a:r>
          </a:p>
        </p:txBody>
      </p:sp>
      <p:sp>
        <p:nvSpPr>
          <p:cNvPr id="18" name="Plassholder for dato 17">
            <a:extLst>
              <a:ext uri="{FF2B5EF4-FFF2-40B4-BE49-F238E27FC236}">
                <a16:creationId xmlns:a16="http://schemas.microsoft.com/office/drawing/2014/main" id="{652BDE14-9BEA-4244-91C2-4A615BE70EB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9C03C1-25F6-4083-AAC8-EDB260AFB0DF}" type="datetime1">
              <a:rPr lang="nb-NO" smtClean="0"/>
              <a:t>28.10.2019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F7311688-F88F-4C95-8A41-E0D915FCA8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EFA8C348-F7D6-46ED-9365-3BEAB314D94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DD2-C695-4299-AC1B-24FD5C2AEEF1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9A3B-C2A6-4C37-9342-F1715891713E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0B27-8DEF-416A-9252-40B7B99F0787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312B-7798-40ED-A035-10770DB00F7A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CC7-E3B2-4479-B6C0-79EEF0F9A883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9C55-1BA0-412E-ABBB-4EAB1E916431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91359C-62C4-405D-9644-EE32A55369EF}" type="datetime1">
              <a:rPr lang="nb-NO" smtClean="0"/>
              <a:t>28.10.2019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2122" y="972122"/>
            <a:ext cx="1004318" cy="595885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123" y="8774297"/>
            <a:ext cx="2313437" cy="2727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0E1F-6157-46C7-8815-00C611F29E43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179B91-EA5C-43CC-8A19-3750929AABF3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2122" y="972122"/>
            <a:ext cx="1004318" cy="595885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123" y="8774297"/>
            <a:ext cx="2313437" cy="2727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93B-CEB1-4E5F-85D8-8A3DC184607B}" type="datetime1">
              <a:rPr lang="nb-NO" smtClean="0"/>
              <a:t>28.10.2019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888A41-339D-4654-999A-83C2E169029C}" type="datetime1">
              <a:rPr lang="nb-NO" smtClean="0"/>
              <a:t>28.10.2019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8-76BB-46FF-8E89-66498D8B3DEF}" type="datetime1">
              <a:rPr lang="nb-NO" smtClean="0"/>
              <a:t>28.10.2019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7C89-5CB9-4541-A6F2-E5DEE7903501}" type="datetime1">
              <a:rPr lang="nb-NO" smtClean="0"/>
              <a:t>28.10.2019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EAB0-AA2A-4FA9-81CE-54B4E0C8900C}" type="datetime1">
              <a:rPr lang="nb-NO" smtClean="0"/>
              <a:t>28.10.2019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lassholder for dato 20">
            <a:extLst>
              <a:ext uri="{FF2B5EF4-FFF2-40B4-BE49-F238E27FC236}">
                <a16:creationId xmlns:a16="http://schemas.microsoft.com/office/drawing/2014/main" id="{A89FCEFC-C9A7-48DC-A2F7-BE4D4DA94C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38A0CE9-C016-4F7E-B8A4-143F224011A1}" type="datetime1">
              <a:rPr lang="nb-NO" smtClean="0"/>
              <a:t>28.10.2019</a:t>
            </a:fld>
            <a:endParaRPr lang="nb-NO"/>
          </a:p>
        </p:txBody>
      </p:sp>
      <p:sp>
        <p:nvSpPr>
          <p:cNvPr id="22" name="Plassholder for bunntekst 21">
            <a:extLst>
              <a:ext uri="{FF2B5EF4-FFF2-40B4-BE49-F238E27FC236}">
                <a16:creationId xmlns:a16="http://schemas.microsoft.com/office/drawing/2014/main" id="{86F6B1E1-7108-4CA0-9B2D-EC94564CFD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3" name="Plassholder for lysbildenummer 22">
            <a:extLst>
              <a:ext uri="{FF2B5EF4-FFF2-40B4-BE49-F238E27FC236}">
                <a16:creationId xmlns:a16="http://schemas.microsoft.com/office/drawing/2014/main" id="{60A9F8C1-89C0-4B7B-9A1C-3CEF3EA77D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324040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8774" y="7258051"/>
            <a:ext cx="1260157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0DF801A-44A6-423A-BF4C-1FE70682DC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F3DDD07-CC2A-4BDF-9C60-FF1D18C55BD9}" type="datetime1">
              <a:rPr lang="nb-NO" smtClean="0"/>
              <a:t>28.10.2019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BAE66B1-31BF-4A40-98BB-F23031F6D5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DEC930FD-CA96-49B1-B552-D06E670716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D92300A2-C93F-436A-A8E9-E76E890344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6494DEC-FD66-4036-9690-0B77C3202322}" type="datetime1">
              <a:rPr lang="nb-NO" smtClean="0"/>
              <a:t>28.10.2019</a:t>
            </a:fld>
            <a:endParaRPr lang="nb-NO"/>
          </a:p>
        </p:txBody>
      </p:sp>
      <p:sp>
        <p:nvSpPr>
          <p:cNvPr id="20" name="Plassholder for bunntekst 19">
            <a:extLst>
              <a:ext uri="{FF2B5EF4-FFF2-40B4-BE49-F238E27FC236}">
                <a16:creationId xmlns:a16="http://schemas.microsoft.com/office/drawing/2014/main" id="{57E1B67A-48D1-4E05-B780-6CFCC19496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03FECDC5-AA49-4FC4-BAFD-0FF7FC54F4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C9975B5-4B5A-4A2F-BFDB-CB07FFF41FA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DA63F33-E010-48D7-A4F1-82705AD39BCC}" type="datetime1">
              <a:rPr lang="nb-NO" smtClean="0"/>
              <a:t>28.10.2019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2A4462D-B68E-4569-9BEC-C576B12E203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520"/>
            <a:ext cx="4680585" cy="553998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D0123D4-9C42-4ABB-9A5B-37874E90FD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943FA9-1FC1-4CA6-9987-51D4A224B78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259C767-C26D-4819-BB86-38131C723580}" type="datetime1">
              <a:rPr lang="nb-NO" smtClean="0"/>
              <a:t>28.10.2019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AB9857-A3BC-4168-94D2-E16B4C9D7E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521"/>
            <a:ext cx="4680585" cy="553998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95D276C-EFB8-4B16-B8EC-3B53CBDB34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324040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9688" y="7258051"/>
            <a:ext cx="1260157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22CBC60-2F96-4955-8CB7-A723C0337A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1716EA2-FD3F-4407-B06B-0B3140E0390E}" type="datetime1">
              <a:rPr lang="nb-NO" smtClean="0"/>
              <a:t>28.10.2019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34F802C-71FE-47BA-816D-423460A9EB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1551" y="7661755"/>
            <a:ext cx="4637723" cy="553998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2008E8-13A1-4052-91CA-FD29ACBA8C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683-8AB4-4ED5-A214-BDA8C5563540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C97EEEF2-39BD-418D-9AC6-2F051A6B4D0B}" type="datetime1">
              <a:rPr lang="nb-NO" smtClean="0"/>
              <a:t>28.10.2019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210772" y="8705717"/>
            <a:ext cx="900112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cap="all" baseline="0">
                <a:solidFill>
                  <a:schemeClr val="dk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5906712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4766B5-60EE-4C05-9784-0F52E6D4C5F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A4233ED-D1B9-4B94-9BBA-8344A1EE6A0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oddmar@vgs.nfk.no" TargetMode="External"/><Relationship Id="rId2" Type="http://schemas.openxmlformats.org/officeDocument/2006/relationships/hyperlink" Target="mailto:jdahlbac@oslomet.no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4D90D-78FC-41AD-B451-C7ED0482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287" y="3389517"/>
            <a:ext cx="9876034" cy="2757815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nb-NO"/>
            </a:br>
            <a:br>
              <a:rPr lang="nb-NO"/>
            </a:br>
            <a:br>
              <a:rPr lang="nb-NO"/>
            </a:br>
            <a:r>
              <a:rPr lang="nb-NO" sz="4900"/>
              <a:t>DNF seminar i Tromsø oktober 2019</a:t>
            </a:r>
            <a:br>
              <a:rPr lang="nb-NO" sz="4900"/>
            </a:br>
            <a:br>
              <a:rPr lang="nb-NO"/>
            </a:br>
            <a: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  <a:t>Undervisning i nytt utdanningsprogram</a:t>
            </a:r>
            <a:b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</a:br>
            <a:r>
              <a:rPr lang="nb-NO" sz="4400"/>
              <a:t>FBI / eller FIBE / eller…?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783582-4AFE-4E50-ADE0-D4EC67030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9043" y="7745369"/>
            <a:ext cx="9071418" cy="620403"/>
          </a:xfrm>
        </p:spPr>
        <p:txBody>
          <a:bodyPr>
            <a:noAutofit/>
          </a:bodyPr>
          <a:lstStyle/>
          <a:p>
            <a:r>
              <a:rPr lang="nb-NO" sz="2400"/>
              <a:t>med Grete Haaland, Anne-Catrine Wolden og Jorunn Dahlback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1" y="6925456"/>
            <a:ext cx="11186691" cy="608116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nb-NO" sz="32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Fagfornyelsen – hvordan?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r="19004"/>
          <a:stretch>
            <a:fillRect/>
          </a:stretch>
        </p:blipFill>
        <p:spPr>
          <a:xfrm>
            <a:off x="11186691" y="-1"/>
            <a:ext cx="6158334" cy="9757220"/>
          </a:xfrm>
        </p:spPr>
      </p:pic>
    </p:spTree>
    <p:extLst>
      <p:ext uri="{BB962C8B-B14F-4D97-AF65-F5344CB8AC3E}">
        <p14:creationId xmlns:p14="http://schemas.microsoft.com/office/powerpoint/2010/main" val="209108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-1" y="4511040"/>
            <a:ext cx="17345025" cy="2864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488391" y="8393323"/>
            <a:ext cx="2854960" cy="84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06623" y="799488"/>
            <a:ext cx="14428539" cy="66479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400"/>
              <a:t>Interiørkonsulent</a:t>
            </a:r>
          </a:p>
        </p:txBody>
      </p:sp>
      <p:sp>
        <p:nvSpPr>
          <p:cNvPr id="8" name="Plassholder for tekst 3"/>
          <p:cNvSpPr txBox="1">
            <a:spLocks/>
          </p:cNvSpPr>
          <p:nvPr/>
        </p:nvSpPr>
        <p:spPr>
          <a:xfrm>
            <a:off x="1371600" y="1814499"/>
            <a:ext cx="5617586" cy="29485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5069" indent="-325069" algn="l" defTabSz="13002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38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207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76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5345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b="1" dirty="0"/>
              <a:t>Interiørkonsulenten</a:t>
            </a:r>
            <a:r>
              <a:rPr lang="nb-NO" sz="2200" dirty="0"/>
              <a:t> arbeider med å skape funksjonelle og estetiske interiørløsninger til boligstyling, private og offentlige rom. </a:t>
            </a:r>
          </a:p>
          <a:p>
            <a:r>
              <a:rPr lang="nb-NO" sz="2200" dirty="0"/>
              <a:t>Utformer og koordinerer kundeoppdrag fra møbel- og interiørbutikker, fagre- og materialhandelen.</a:t>
            </a:r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40" y="2635734"/>
            <a:ext cx="3791767" cy="47397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88" y="4511040"/>
            <a:ext cx="4056852" cy="510703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77" y="1814499"/>
            <a:ext cx="5253946" cy="76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-1" y="4511040"/>
            <a:ext cx="17345025" cy="2864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487680" y="8412480"/>
            <a:ext cx="6990080" cy="84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06623" y="799488"/>
            <a:ext cx="14428539" cy="66479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400"/>
              <a:t>Utstillingsdesigner/ Eksponeringsdesigner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1033776" y="1910158"/>
            <a:ext cx="5176996" cy="2291826"/>
          </a:xfrm>
        </p:spPr>
        <p:txBody>
          <a:bodyPr vert="horz" lIns="0" tIns="0" rIns="0" bIns="0" rtlCol="0" anchor="t">
            <a:noAutofit/>
          </a:bodyPr>
          <a:lstStyle/>
          <a:p>
            <a:pPr marL="324485" indent="-324485"/>
            <a:r>
              <a:rPr lang="nb-NO" sz="2200" b="1" dirty="0"/>
              <a:t>Utstillingsdesigneren</a:t>
            </a:r>
            <a:r>
              <a:rPr lang="nb-NO" sz="2200" dirty="0"/>
              <a:t> arbeider med vareeksponering, butikk- og fotostyling,  utstillinger, butikkinnredning.</a:t>
            </a:r>
            <a:endParaRPr lang="nb-NO" sz="2200" dirty="0">
              <a:cs typeface="Arial"/>
            </a:endParaRPr>
          </a:p>
          <a:p>
            <a:pPr marL="324485" indent="-324485"/>
            <a:r>
              <a:rPr lang="nb-NO" sz="2200" dirty="0"/>
              <a:t>Utformer og gjennomfører ulike konsepter, messestands og </a:t>
            </a:r>
            <a:r>
              <a:rPr lang="nb-NO" sz="2200" dirty="0" err="1"/>
              <a:t>event`s</a:t>
            </a:r>
            <a:r>
              <a:rPr lang="nb-NO" sz="2200" dirty="0"/>
              <a:t> for butikker, bedrifter, organisasjoner og institusjoner.</a:t>
            </a:r>
            <a:endParaRPr lang="nb-NO" sz="2200" dirty="0">
              <a:cs typeface="Arial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910158"/>
            <a:ext cx="5131125" cy="737846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95" y="1910158"/>
            <a:ext cx="4098965" cy="546528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3" y="4511040"/>
            <a:ext cx="3538579" cy="4718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6656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-1" y="4511040"/>
            <a:ext cx="17345025" cy="2864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87680" y="8412480"/>
            <a:ext cx="2854960" cy="84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6623" y="799488"/>
            <a:ext cx="14428539" cy="66479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400"/>
              <a:t>Profileringsdesigner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1243280" y="1868892"/>
            <a:ext cx="5140450" cy="2642148"/>
          </a:xfrm>
        </p:spPr>
        <p:txBody>
          <a:bodyPr>
            <a:noAutofit/>
          </a:bodyPr>
          <a:lstStyle/>
          <a:p>
            <a:r>
              <a:rPr lang="nb-NO" sz="2200" b="1" dirty="0"/>
              <a:t>Profileringsdesigneren </a:t>
            </a:r>
            <a:r>
              <a:rPr lang="nb-NO" sz="2200" dirty="0"/>
              <a:t>arbeider med visuelle kommunikasjonsløsninger innen skilt og foliering.</a:t>
            </a:r>
          </a:p>
          <a:p>
            <a:r>
              <a:rPr lang="nb-NO" sz="2200" dirty="0"/>
              <a:t>Utformer og produserer profilering på butikkfasader, fondvegger, butikksenter, kontorlokaler, biler og generell informasjonsskilting.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862" r="-2705" b="9318"/>
          <a:stretch/>
        </p:blipFill>
        <p:spPr>
          <a:xfrm>
            <a:off x="6649887" y="1868892"/>
            <a:ext cx="5830793" cy="75060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460" y="1868893"/>
            <a:ext cx="3741802" cy="55065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38" y="4511039"/>
            <a:ext cx="4742534" cy="47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9" y="898814"/>
            <a:ext cx="14830425" cy="6647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nb-NO"/>
              <a:t>Kompetansemålene i ny læreplan </a:t>
            </a:r>
            <a:r>
              <a:rPr lang="nb-NO" sz="2800"/>
              <a:t>(pr. dags dato):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389" y="1769230"/>
            <a:ext cx="7753437" cy="7124700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325069" lvl="1" indent="0">
              <a:buNone/>
            </a:pPr>
            <a:endParaRPr lang="nb-NO" sz="3800" b="1"/>
          </a:p>
          <a:p>
            <a:pPr marL="325069" lvl="1" indent="0">
              <a:buNone/>
            </a:pPr>
            <a:r>
              <a:rPr lang="nb-NO" sz="4500" b="1"/>
              <a:t>Produktutvikling og produksjon                            </a:t>
            </a:r>
            <a:r>
              <a:rPr lang="nb-NO" sz="3800"/>
              <a:t>(280 årstimer)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rgbClr val="C00000"/>
                </a:solidFill>
              </a:rPr>
              <a:t>Analysere </a:t>
            </a:r>
            <a:r>
              <a:rPr lang="nb-NO" sz="3600">
                <a:solidFill>
                  <a:srgbClr val="C00000"/>
                </a:solidFill>
              </a:rPr>
              <a:t>ulike oppdrag og gjøre estetiske valg i forhold til kundens ønske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/>
              <a:t>Planlegge, gjennomføre, dokumentere, vurdere </a:t>
            </a:r>
            <a:r>
              <a:rPr lang="nb-NO" sz="3600"/>
              <a:t>eget</a:t>
            </a:r>
            <a:r>
              <a:rPr lang="nb-NO" sz="3600" i="1"/>
              <a:t> </a:t>
            </a:r>
            <a:r>
              <a:rPr lang="nb-NO" sz="3600"/>
              <a:t>arbeid, prosess og læring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chemeClr val="accent5">
                    <a:lumMod val="90000"/>
                    <a:lumOff val="10000"/>
                  </a:schemeClr>
                </a:solidFill>
              </a:rPr>
              <a:t>Bruke </a:t>
            </a:r>
            <a:r>
              <a:rPr lang="nb-NO" sz="3600">
                <a:solidFill>
                  <a:schemeClr val="accent5">
                    <a:lumMod val="90000"/>
                    <a:lumOff val="10000"/>
                  </a:schemeClr>
                </a:solidFill>
              </a:rPr>
              <a:t>visuelle og digitale verktøy i utvikling, dokumentasjon og presentasjon i eget arbeid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rgbClr val="00B0F0"/>
                </a:solidFill>
              </a:rPr>
              <a:t>Gjennomføre</a:t>
            </a:r>
            <a:r>
              <a:rPr lang="nb-NO" sz="3600">
                <a:solidFill>
                  <a:srgbClr val="00B0F0"/>
                </a:solidFill>
              </a:rPr>
              <a:t> arbeid i samsvar med (..) HMS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chemeClr val="accent6">
                    <a:lumMod val="50000"/>
                  </a:schemeClr>
                </a:solidFill>
              </a:rPr>
              <a:t>Innhente og anvende </a:t>
            </a:r>
            <a:r>
              <a:rPr lang="nb-NO" sz="3600">
                <a:solidFill>
                  <a:schemeClr val="accent6">
                    <a:lumMod val="50000"/>
                  </a:schemeClr>
                </a:solidFill>
              </a:rPr>
              <a:t>kunnskap om materialer og produkter som er yrkesrelevante (…)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chemeClr val="accent6">
                    <a:lumMod val="50000"/>
                  </a:schemeClr>
                </a:solidFill>
              </a:rPr>
              <a:t>Bruke og begrunne </a:t>
            </a:r>
            <a:r>
              <a:rPr lang="nb-NO" sz="3600">
                <a:solidFill>
                  <a:schemeClr val="accent6">
                    <a:lumMod val="50000"/>
                  </a:schemeClr>
                </a:solidFill>
              </a:rPr>
              <a:t>valg av yrkesrelevante teknikker og verktøy i praktisk arbeid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chemeClr val="accent1">
                    <a:lumMod val="50000"/>
                  </a:schemeClr>
                </a:solidFill>
              </a:rPr>
              <a:t>Vedlikehold</a:t>
            </a:r>
            <a:r>
              <a:rPr lang="nb-NO" sz="3600">
                <a:solidFill>
                  <a:schemeClr val="accent1">
                    <a:lumMod val="50000"/>
                  </a:schemeClr>
                </a:solidFill>
              </a:rPr>
              <a:t> ulike redskaper (…)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chemeClr val="accent6">
                    <a:lumMod val="50000"/>
                  </a:schemeClr>
                </a:solidFill>
              </a:rPr>
              <a:t>Vurdere</a:t>
            </a:r>
            <a:r>
              <a:rPr lang="nb-NO" sz="3600">
                <a:solidFill>
                  <a:schemeClr val="accent6">
                    <a:lumMod val="50000"/>
                  </a:schemeClr>
                </a:solidFill>
              </a:rPr>
              <a:t> materialegenskaper og begrunne valg (…)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chemeClr val="accent6">
                    <a:lumMod val="50000"/>
                  </a:schemeClr>
                </a:solidFill>
              </a:rPr>
              <a:t>Utforske og eksperimentere </a:t>
            </a:r>
            <a:r>
              <a:rPr lang="nb-NO" sz="3600">
                <a:solidFill>
                  <a:schemeClr val="accent6">
                    <a:lumMod val="50000"/>
                  </a:schemeClr>
                </a:solidFill>
              </a:rPr>
              <a:t>med yrkesrelevante teknikker og materialer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rgbClr val="00B050"/>
                </a:solidFill>
              </a:rPr>
              <a:t>Anvende</a:t>
            </a:r>
            <a:r>
              <a:rPr lang="nb-NO" sz="3600">
                <a:solidFill>
                  <a:srgbClr val="00B050"/>
                </a:solidFill>
              </a:rPr>
              <a:t> kunnskap om stilhistorie, trender og mote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rgbClr val="00B050"/>
                </a:solidFill>
              </a:rPr>
              <a:t>Bruke</a:t>
            </a:r>
            <a:r>
              <a:rPr lang="nb-NO" sz="3600">
                <a:solidFill>
                  <a:srgbClr val="00B050"/>
                </a:solidFill>
              </a:rPr>
              <a:t> ulike komposisjonsvirkemidler (…)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3600" i="1">
                <a:solidFill>
                  <a:srgbClr val="00B050"/>
                </a:solidFill>
              </a:rPr>
              <a:t>Bruke</a:t>
            </a:r>
            <a:r>
              <a:rPr lang="nb-NO" sz="3600">
                <a:solidFill>
                  <a:srgbClr val="00B050"/>
                </a:solidFill>
              </a:rPr>
              <a:t> yrkesrelevant fargelære (…)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sz="3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090290" y="1769230"/>
            <a:ext cx="7621286" cy="673227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325069" lvl="1" indent="0">
              <a:buNone/>
            </a:pPr>
            <a:endParaRPr lang="nb-NO" sz="4500" b="1"/>
          </a:p>
          <a:p>
            <a:pPr marL="325069" lvl="1" indent="0">
              <a:buNone/>
            </a:pPr>
            <a:r>
              <a:rPr lang="nb-NO" sz="4500" b="1"/>
              <a:t>Kommunikasjon, kunde og arbeidsliv </a:t>
            </a:r>
          </a:p>
          <a:p>
            <a:pPr marL="325069" lvl="1" indent="0">
              <a:buNone/>
            </a:pPr>
            <a:r>
              <a:rPr lang="nb-NO"/>
              <a:t>(197 årstimer)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rgbClr val="C00000"/>
                </a:solidFill>
              </a:rPr>
              <a:t>Analysere</a:t>
            </a:r>
            <a:r>
              <a:rPr lang="nb-NO">
                <a:solidFill>
                  <a:srgbClr val="C00000"/>
                </a:solidFill>
              </a:rPr>
              <a:t> kundens oppdrag og bestillinger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/>
              <a:t>Bruke</a:t>
            </a:r>
            <a:r>
              <a:rPr lang="nb-NO"/>
              <a:t> relevante fagbegreper (….)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/>
              <a:t>Beregne</a:t>
            </a:r>
            <a:r>
              <a:rPr lang="nb-NO"/>
              <a:t> pris på produkter og tjenester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chemeClr val="accent5">
                    <a:lumMod val="90000"/>
                    <a:lumOff val="10000"/>
                  </a:schemeClr>
                </a:solidFill>
              </a:rPr>
              <a:t>Visualisere</a:t>
            </a:r>
            <a: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  <a:t> egne ideer for kunder og kolleger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chemeClr val="accent5">
                    <a:lumMod val="90000"/>
                    <a:lumOff val="10000"/>
                  </a:schemeClr>
                </a:solidFill>
              </a:rPr>
              <a:t>Bruke</a:t>
            </a:r>
            <a: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  <a:t> ulike kommunikasjonsformer i samhandling med kunder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rgbClr val="00B0F0"/>
                </a:solidFill>
              </a:rPr>
              <a:t>Begrunne og bruke </a:t>
            </a:r>
            <a:r>
              <a:rPr lang="nb-NO">
                <a:solidFill>
                  <a:srgbClr val="00B0F0"/>
                </a:solidFill>
              </a:rPr>
              <a:t>HMS (…)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rgbClr val="FF0000"/>
                </a:solidFill>
              </a:rPr>
              <a:t>Bruke</a:t>
            </a:r>
            <a:r>
              <a:rPr lang="nb-NO">
                <a:solidFill>
                  <a:srgbClr val="FF0000"/>
                </a:solidFill>
              </a:rPr>
              <a:t> markedsføring og </a:t>
            </a:r>
            <a:r>
              <a:rPr lang="nb-NO" err="1">
                <a:solidFill>
                  <a:srgbClr val="FF0000"/>
                </a:solidFill>
              </a:rPr>
              <a:t>salgprosesser</a:t>
            </a:r>
            <a:r>
              <a:rPr lang="nb-NO">
                <a:solidFill>
                  <a:srgbClr val="FF0000"/>
                </a:solidFill>
              </a:rPr>
              <a:t> (…)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rgbClr val="FF0000"/>
                </a:solidFill>
              </a:rPr>
              <a:t>Eksponere og utvikle</a:t>
            </a:r>
            <a:r>
              <a:rPr lang="nb-NO">
                <a:solidFill>
                  <a:srgbClr val="FF0000"/>
                </a:solidFill>
              </a:rPr>
              <a:t> produkter og tjenester i sitt valgte yrke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chemeClr val="accent1">
                    <a:lumMod val="50000"/>
                  </a:schemeClr>
                </a:solidFill>
              </a:rPr>
              <a:t>Vise </a:t>
            </a:r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selvstendighet, samarbeidsevne, og gode arbeidsrutiner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i="1">
                <a:solidFill>
                  <a:schemeClr val="accent1">
                    <a:lumMod val="50000"/>
                  </a:schemeClr>
                </a:solidFill>
              </a:rPr>
              <a:t>Gjøre rede </a:t>
            </a:r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for kvalitet og bærekraft (…)</a:t>
            </a:r>
            <a: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>
              <a:solidFill>
                <a:schemeClr val="accent1">
                  <a:lumMod val="50000"/>
                </a:schemeClr>
              </a:solidFill>
            </a:endParaRPr>
          </a:p>
          <a:p>
            <a:endParaRPr lang="nb-NO"/>
          </a:p>
        </p:txBody>
      </p:sp>
      <p:sp>
        <p:nvSpPr>
          <p:cNvPr id="6" name="Left-Right Arrow 5"/>
          <p:cNvSpPr/>
          <p:nvPr/>
        </p:nvSpPr>
        <p:spPr>
          <a:xfrm>
            <a:off x="6789420" y="1976360"/>
            <a:ext cx="2483750" cy="647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xtBox 24"/>
          <p:cNvSpPr txBox="1"/>
          <p:nvPr/>
        </p:nvSpPr>
        <p:spPr>
          <a:xfrm>
            <a:off x="868389" y="9099550"/>
            <a:ext cx="16056547" cy="4862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 to programfagene sett i en helhet og sammenheng - en forutsetning?</a:t>
            </a:r>
          </a:p>
        </p:txBody>
      </p:sp>
    </p:spTree>
    <p:extLst>
      <p:ext uri="{BB962C8B-B14F-4D97-AF65-F5344CB8AC3E}">
        <p14:creationId xmlns:p14="http://schemas.microsoft.com/office/powerpoint/2010/main" val="38984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348" y="799488"/>
            <a:ext cx="14616815" cy="66479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/>
              <a:t>Produktutvikling og produksjon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56786" y="2573566"/>
            <a:ext cx="3465116" cy="4691921"/>
          </a:xfrm>
        </p:spPr>
        <p:txBody>
          <a:bodyPr vert="horz" lIns="0" tIns="0" rIns="0" bIns="0" rtlCol="0" anchor="t">
            <a:normAutofit/>
          </a:bodyPr>
          <a:lstStyle/>
          <a:p>
            <a:pPr marL="324485" indent="-324485"/>
            <a:r>
              <a:rPr lang="nb-NO"/>
              <a:t>Frisør, </a:t>
            </a:r>
            <a:r>
              <a:rPr lang="nb-NO" err="1"/>
              <a:t>maskør</a:t>
            </a:r>
            <a:r>
              <a:rPr lang="nb-NO"/>
              <a:t>- og parykkmaker</a:t>
            </a:r>
          </a:p>
          <a:p>
            <a:pPr marL="324485" indent="-324485"/>
            <a:r>
              <a:rPr lang="nb-NO" sz="3200" i="1"/>
              <a:t>Konkretisering av oppdrag – bestemme frisyre og sminke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616279" y="1464285"/>
            <a:ext cx="5369084" cy="7291560"/>
          </a:xfrm>
        </p:spPr>
        <p:txBody>
          <a:bodyPr/>
          <a:lstStyle/>
          <a:p>
            <a:r>
              <a:rPr lang="nb-NO"/>
              <a:t>Interiør, utstilling og profileringsdesign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515601" y="1576308"/>
            <a:ext cx="6332834" cy="6311900"/>
          </a:xfrm>
        </p:spPr>
        <p:txBody>
          <a:bodyPr/>
          <a:lstStyle/>
          <a:p>
            <a:r>
              <a:rPr lang="nb-NO"/>
              <a:t> Blomsterdekoratørfaget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35383" y="8301700"/>
            <a:ext cx="5680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/>
              <a:t>Krans i dekorativ stil (en av fem stilformer i faget), med tema Bærekraft </a:t>
            </a:r>
          </a:p>
          <a:p>
            <a:r>
              <a:rPr lang="nb-NO" sz="1800"/>
              <a:t>Foto: Anita Hope, BLOK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83" y="2272110"/>
            <a:ext cx="4522193" cy="602959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6029" b="6461"/>
          <a:stretch/>
        </p:blipFill>
        <p:spPr>
          <a:xfrm>
            <a:off x="5736898" y="2703175"/>
            <a:ext cx="4627403" cy="558191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616457" y="8344789"/>
            <a:ext cx="4747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/>
              <a:t>Vareeksponering, konsept, interiørløsninger, modell, skilt, foliering, styling i rom eller styling til foto.</a:t>
            </a:r>
          </a:p>
        </p:txBody>
      </p:sp>
    </p:spTree>
    <p:extLst>
      <p:ext uri="{BB962C8B-B14F-4D97-AF65-F5344CB8AC3E}">
        <p14:creationId xmlns:p14="http://schemas.microsoft.com/office/powerpoint/2010/main" val="118386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899" y="900896"/>
            <a:ext cx="14970125" cy="66479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/>
              <a:t>Stilhistorie, trender og mote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13483" y="1933730"/>
            <a:ext cx="4486843" cy="578161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3200">
                <a:cs typeface="Arial"/>
              </a:rPr>
              <a:t>Frisyrer og uttrykk i fortid, samtid og framtid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902190" y="1933730"/>
            <a:ext cx="5128510" cy="623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/>
              <a:t>      Blomsterdekoratørfaget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800" y="2486591"/>
            <a:ext cx="4264823" cy="5686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69800" y="8387449"/>
            <a:ext cx="43053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/>
              <a:t>Formal stil </a:t>
            </a:r>
            <a:r>
              <a:rPr lang="nb-NO"/>
              <a:t>inspirert av funksjonalisme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0297" y="7315233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Foto: BLOK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6719038" y="1743186"/>
            <a:ext cx="4784372" cy="67905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5069" indent="-325069" algn="l" defTabSz="13002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38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207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76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5345" indent="-325069" algn="l" defTabSz="1300277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/>
              <a:t>Interiør, utstilling og profileringsdesign</a:t>
            </a:r>
          </a:p>
          <a:p>
            <a:pPr marL="0" indent="0">
              <a:buNone/>
            </a:pPr>
            <a:endParaRPr lang="nb-NO">
              <a:solidFill>
                <a:srgbClr val="FF0000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5"/>
          <a:stretch/>
        </p:blipFill>
        <p:spPr>
          <a:xfrm>
            <a:off x="6466716" y="2811790"/>
            <a:ext cx="4002222" cy="536123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13406" y="8350515"/>
            <a:ext cx="4563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/>
              <a:t>Kjenne til stilepokene,</a:t>
            </a:r>
          </a:p>
          <a:p>
            <a:r>
              <a:rPr lang="nb-NO" sz="2800"/>
              <a:t>Samfunnstrender og moter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-1099" r="-3421" b="16007"/>
          <a:stretch/>
        </p:blipFill>
        <p:spPr>
          <a:xfrm>
            <a:off x="1039063" y="3026625"/>
            <a:ext cx="4381211" cy="58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738154"/>
            <a:ext cx="5904309" cy="78724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747823"/>
            <a:ext cx="5300757" cy="7872412"/>
          </a:xfrm>
        </p:spPr>
      </p:pic>
      <p:sp>
        <p:nvSpPr>
          <p:cNvPr id="8" name="TextBox 7"/>
          <p:cNvSpPr txBox="1"/>
          <p:nvPr/>
        </p:nvSpPr>
        <p:spPr>
          <a:xfrm>
            <a:off x="6427291" y="8858250"/>
            <a:ext cx="817661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Inspirasjon fra Gotikken og natur – ideutvikling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13" y="3894640"/>
            <a:ext cx="3095923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i="1"/>
              <a:t>To gotiske «katedraler»</a:t>
            </a:r>
          </a:p>
          <a:p>
            <a:endParaRPr lang="nb-NO" i="1"/>
          </a:p>
          <a:p>
            <a:pPr algn="ctr"/>
            <a:r>
              <a:rPr lang="nb-NO" sz="2400" i="1"/>
              <a:t>Foto: </a:t>
            </a:r>
            <a:r>
              <a:rPr lang="nb-NO" sz="2400" i="1" err="1"/>
              <a:t>Alessia</a:t>
            </a:r>
            <a:r>
              <a:rPr lang="nb-NO" sz="2400" i="1"/>
              <a:t> Bettini, Blomsterdekoratør fra Florence, Italia </a:t>
            </a:r>
          </a:p>
        </p:txBody>
      </p:sp>
    </p:spTree>
    <p:extLst>
      <p:ext uri="{BB962C8B-B14F-4D97-AF65-F5344CB8AC3E}">
        <p14:creationId xmlns:p14="http://schemas.microsoft.com/office/powerpoint/2010/main" val="13412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77846" y="1130966"/>
            <a:ext cx="14961589" cy="66479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nb-NO" dirty="0"/>
              <a:t>Eksempler fra blomsterdekoratørfaget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9" y="3008956"/>
            <a:ext cx="8218527" cy="5324922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72" y="3008956"/>
            <a:ext cx="8218528" cy="53249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087101" y="8697331"/>
            <a:ext cx="560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Foto: Siv Heimdal, Norges grønne fagskole Vea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308" y="2159216"/>
            <a:ext cx="16702127" cy="486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Oppgave inspirert av kroner gjennom historien, med fokus på kortreiste varer, konstruksjon, håndverk og teknikk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572" y="8420332"/>
            <a:ext cx="632547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Kurs på Vea 5, 6 og 7 november – bruk av </a:t>
            </a:r>
            <a:r>
              <a:rPr lang="nb-NO" sz="2800" b="1" dirty="0" err="1"/>
              <a:t>naturmateiraler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402440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2109115" y="1117767"/>
            <a:ext cx="15235908" cy="66479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b" anchorCtr="0">
            <a:normAutofit fontScale="92500"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Eksempel fra interiør utstilling- og profileringsdesign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62212" y="2117587"/>
            <a:ext cx="5127776" cy="362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nb-NO" sz="2550" dirty="0">
                <a:ea typeface="+mn-lt"/>
                <a:cs typeface="+mn-lt"/>
              </a:rPr>
              <a:t>Produkt</a:t>
            </a:r>
            <a:endParaRPr lang="en-US" sz="255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ide og skisser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 err="1">
                <a:ea typeface="+mn-lt"/>
                <a:cs typeface="+mn-lt"/>
              </a:rPr>
              <a:t>moodboard</a:t>
            </a:r>
            <a:endParaRPr lang="nb-NO" sz="255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arbeidstegning</a:t>
            </a:r>
            <a:endParaRPr lang="nb-NO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presentasjonstegning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modell 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prisoverslag 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material liste.</a:t>
            </a:r>
            <a:endParaRPr lang="nb-NO" sz="2550" dirty="0">
              <a:cs typeface="Arial"/>
            </a:endParaRPr>
          </a:p>
          <a:p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5" y="5743194"/>
            <a:ext cx="4044563" cy="370034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5" y="2117587"/>
            <a:ext cx="5954226" cy="388502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93" y="5877577"/>
            <a:ext cx="6550473" cy="3874436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605" y="2117587"/>
            <a:ext cx="5502622" cy="7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9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2109115" y="1117767"/>
            <a:ext cx="15235908" cy="66479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b" anchorCtr="0">
            <a:normAutofit fontScale="92500"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Eksempel fra interiør utstilling- og profileringsdesign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62212" y="2117587"/>
            <a:ext cx="5127776" cy="362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nb-NO" sz="2550" dirty="0">
                <a:ea typeface="+mn-lt"/>
                <a:cs typeface="+mn-lt"/>
              </a:rPr>
              <a:t>Produkt</a:t>
            </a:r>
            <a:endParaRPr lang="en-US" sz="255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ide og skisser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 err="1">
                <a:ea typeface="+mn-lt"/>
                <a:cs typeface="+mn-lt"/>
              </a:rPr>
              <a:t>moodboard</a:t>
            </a:r>
            <a:endParaRPr lang="nb-NO" sz="255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arbeidstegning</a:t>
            </a:r>
            <a:endParaRPr lang="nb-NO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presentasjonstegning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modell 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prisoverslag </a:t>
            </a:r>
          </a:p>
          <a:p>
            <a:pPr marL="457200" indent="-457200">
              <a:buFont typeface="Arial"/>
              <a:buChar char="•"/>
            </a:pPr>
            <a:r>
              <a:rPr lang="nb-NO" sz="2550" dirty="0">
                <a:ea typeface="+mn-lt"/>
                <a:cs typeface="+mn-lt"/>
              </a:rPr>
              <a:t>material liste.</a:t>
            </a:r>
            <a:endParaRPr lang="nb-NO" sz="2550" dirty="0">
              <a:cs typeface="Arial"/>
            </a:endParaRP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r="29271" b="26053"/>
          <a:stretch/>
        </p:blipFill>
        <p:spPr>
          <a:xfrm rot="20736303">
            <a:off x="3445858" y="5791623"/>
            <a:ext cx="2729172" cy="263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8" y="2355943"/>
            <a:ext cx="9975290" cy="6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8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AA65ECD-0A0B-4598-9EAC-10E99F92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311" y="1018352"/>
            <a:ext cx="9029957" cy="787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nb-NO"/>
              <a:t>Innledning til dagen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07CA1FF-1865-4CB4-9B10-A8D88505B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6311" y="2140668"/>
            <a:ext cx="8669719" cy="5962948"/>
          </a:xfrm>
        </p:spPr>
        <p:txBody>
          <a:bodyPr>
            <a:normAutofit/>
          </a:bodyPr>
          <a:lstStyle/>
          <a:p>
            <a:r>
              <a:rPr lang="nb-NO"/>
              <a:t>Hvordan få hele læreplanen til å bli en del av skolehverdagen?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Kjerneelementer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Tverrfaglige tema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Grunnleggende ferdigheter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Kompetansemålene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Det nye kompetansebegrepet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/>
          </a:p>
          <a:p>
            <a:r>
              <a:rPr lang="nb-NO"/>
              <a:t>Hvordan ivareta disse perspektivene i yrkesoppgavene? </a:t>
            </a:r>
          </a:p>
          <a:p>
            <a:pPr marL="0" indent="0">
              <a:buNone/>
            </a:pPr>
            <a:endParaRPr lang="nb-NO">
              <a:solidFill>
                <a:srgbClr val="FF00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11296650" y="-4763"/>
            <a:ext cx="6048375" cy="9756776"/>
          </a:xfrm>
        </p:spPr>
      </p:pic>
    </p:spTree>
    <p:extLst>
      <p:ext uri="{BB962C8B-B14F-4D97-AF65-F5344CB8AC3E}">
        <p14:creationId xmlns:p14="http://schemas.microsoft.com/office/powerpoint/2010/main" val="33107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628275"/>
            <a:ext cx="14346993" cy="66479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/>
              <a:t>Relevante arbeidsteknikker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713" y="2048730"/>
            <a:ext cx="4503329" cy="7330982"/>
          </a:xfrm>
          <a:solidFill>
            <a:schemeClr val="bg1"/>
          </a:solidFill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/>
              <a:t>Frisør, </a:t>
            </a:r>
            <a:r>
              <a:rPr lang="nb-NO" err="1"/>
              <a:t>maskør</a:t>
            </a:r>
            <a:r>
              <a:rPr lang="nb-NO"/>
              <a:t>- og parykkmaker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3200">
                <a:cs typeface="Arial" panose="020B0604020202020204"/>
              </a:rPr>
              <a:t>Enkle teknikker innen</a:t>
            </a:r>
          </a:p>
          <a:p>
            <a:pPr marL="324485" indent="-324485"/>
            <a:r>
              <a:rPr lang="nb-NO" sz="3200"/>
              <a:t>Klipp</a:t>
            </a:r>
            <a:endParaRPr lang="nb-NO" sz="3200">
              <a:cs typeface="Arial"/>
            </a:endParaRPr>
          </a:p>
          <a:p>
            <a:pPr marL="324485" indent="-324485"/>
            <a:r>
              <a:rPr lang="nb-NO" sz="3200">
                <a:cs typeface="Arial"/>
              </a:rPr>
              <a:t>Fargebehandlinger</a:t>
            </a:r>
          </a:p>
          <a:p>
            <a:pPr marL="324485" indent="-324485"/>
            <a:r>
              <a:rPr lang="nb-NO" sz="3200" err="1">
                <a:cs typeface="Arial"/>
              </a:rPr>
              <a:t>Hår-og</a:t>
            </a:r>
            <a:r>
              <a:rPr lang="nb-NO" sz="3200">
                <a:cs typeface="Arial"/>
              </a:rPr>
              <a:t> hodebunnspleie</a:t>
            </a:r>
          </a:p>
          <a:p>
            <a:pPr marL="324485" indent="-324485"/>
            <a:r>
              <a:rPr lang="nb-NO" sz="3200">
                <a:cs typeface="Arial"/>
              </a:rPr>
              <a:t>Frisyreforming</a:t>
            </a:r>
          </a:p>
          <a:p>
            <a:pPr marL="324485" indent="-324485"/>
            <a:r>
              <a:rPr lang="nb-NO" sz="3200">
                <a:cs typeface="Arial"/>
              </a:rPr>
              <a:t>Strukturomforming</a:t>
            </a:r>
          </a:p>
          <a:p>
            <a:pPr marL="324485" indent="-324485"/>
            <a:r>
              <a:rPr lang="nb-NO" sz="3200">
                <a:cs typeface="Arial"/>
              </a:rPr>
              <a:t>...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42079" y="1479546"/>
            <a:ext cx="5289629" cy="578707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Interiør, utstilling- og profileringsdesign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1337726" y="1726054"/>
            <a:ext cx="5782446" cy="6142167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Blomsterdekoratørfaget</a:t>
            </a:r>
          </a:p>
          <a:p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34683"/>
          <a:stretch/>
        </p:blipFill>
        <p:spPr>
          <a:xfrm>
            <a:off x="11663684" y="2860155"/>
            <a:ext cx="4434434" cy="5008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63684" y="6460195"/>
            <a:ext cx="5456488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>
                <a:solidFill>
                  <a:srgbClr val="FFFF00"/>
                </a:solidFill>
              </a:rPr>
              <a:t>Klassisk stil i «</a:t>
            </a:r>
            <a:r>
              <a:rPr lang="nb-NO" sz="2400" i="1" err="1">
                <a:solidFill>
                  <a:srgbClr val="FFFF00"/>
                </a:solidFill>
              </a:rPr>
              <a:t>veveteknikk</a:t>
            </a:r>
            <a:r>
              <a:rPr lang="nb-NO" sz="2400" i="1">
                <a:solidFill>
                  <a:srgbClr val="FFFF00"/>
                </a:solidFill>
              </a:rPr>
              <a:t>»</a:t>
            </a:r>
            <a:endParaRPr lang="nb-NO" sz="3200" i="1">
              <a:solidFill>
                <a:srgbClr val="FFFF00"/>
              </a:solidFill>
            </a:endParaRPr>
          </a:p>
          <a:p>
            <a:endParaRPr lang="nb-NO" sz="2400" i="1">
              <a:solidFill>
                <a:schemeClr val="bg1"/>
              </a:solidFill>
            </a:endParaRPr>
          </a:p>
          <a:p>
            <a:endParaRPr lang="nb-NO" sz="2400" i="1">
              <a:solidFill>
                <a:schemeClr val="bg1"/>
              </a:solidFill>
            </a:endParaRPr>
          </a:p>
          <a:p>
            <a:r>
              <a:rPr lang="nb-NO" sz="2400" i="1">
                <a:solidFill>
                  <a:schemeClr val="bg1"/>
                </a:solidFill>
              </a:rPr>
              <a:t>. </a:t>
            </a:r>
          </a:p>
          <a:p>
            <a:r>
              <a:rPr lang="nb-NO" sz="2400" i="1"/>
              <a:t>Teknikker som brukes i faget:  </a:t>
            </a:r>
          </a:p>
          <a:p>
            <a:r>
              <a:rPr lang="nb-NO"/>
              <a:t>Binde, stikke, stifte, arrangere, flette, veve, vikle, tvinne, sy, nåle og brette + kombinasjoner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37726" y="2289655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/>
              <a:t>Foto: Siv Heimdal, Norges grønne fagskole Vea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88" y="2658987"/>
            <a:ext cx="4390889" cy="5857204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5833287" y="8166821"/>
            <a:ext cx="5023151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/>
              <a:t>Teknikker som brukes i fagene:  </a:t>
            </a:r>
          </a:p>
          <a:p>
            <a:r>
              <a:rPr lang="nb-NO" dirty="0"/>
              <a:t>Stifte, binde, male, montere</a:t>
            </a:r>
          </a:p>
          <a:p>
            <a:r>
              <a:rPr lang="nb-NO" dirty="0"/>
              <a:t>hamre, sage, ulike festeteknikker</a:t>
            </a:r>
          </a:p>
        </p:txBody>
      </p:sp>
    </p:spTree>
    <p:extLst>
      <p:ext uri="{BB962C8B-B14F-4D97-AF65-F5344CB8AC3E}">
        <p14:creationId xmlns:p14="http://schemas.microsoft.com/office/powerpoint/2010/main" val="91223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7504"/>
            <a:ext cx="8737600" cy="585004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Scenedekor til fagbrevutdeling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84822" y="3677400"/>
            <a:ext cx="7333678" cy="4680585"/>
          </a:xfrm>
        </p:spPr>
        <p:txBody>
          <a:bodyPr>
            <a:normAutofit fontScale="92500"/>
          </a:bodyPr>
          <a:lstStyle/>
          <a:p>
            <a:r>
              <a:rPr lang="nb-NO"/>
              <a:t>Transparent stil der kryssende linjer skaper volum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/>
              <a:t>Arrangementsteknikk</a:t>
            </a:r>
          </a:p>
          <a:p>
            <a:pPr marL="325069" lvl="1" indent="0">
              <a:buNone/>
            </a:pPr>
            <a:endParaRPr lang="nb-NO"/>
          </a:p>
          <a:p>
            <a:r>
              <a:rPr lang="nb-NO" b="1"/>
              <a:t>Dominans i varme farger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Komplementærkontrast (rød – grønn)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Fargesterk – fargesvak kontrast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Lys – mørk kontrast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142197"/>
            <a:ext cx="8256968" cy="8256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3800" y="8912878"/>
            <a:ext cx="22606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Foto: BLOK</a:t>
            </a:r>
          </a:p>
        </p:txBody>
      </p:sp>
    </p:spTree>
    <p:extLst>
      <p:ext uri="{BB962C8B-B14F-4D97-AF65-F5344CB8AC3E}">
        <p14:creationId xmlns:p14="http://schemas.microsoft.com/office/powerpoint/2010/main" val="3380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981623"/>
            <a:ext cx="15249525" cy="6647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nb-NO"/>
              <a:t>Farge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6950" y="2054087"/>
            <a:ext cx="4770596" cy="6026170"/>
          </a:xfrm>
        </p:spPr>
        <p:txBody>
          <a:bodyPr/>
          <a:lstStyle/>
          <a:p>
            <a:r>
              <a:rPr lang="nb-NO"/>
              <a:t>Frisør, </a:t>
            </a:r>
            <a:r>
              <a:rPr lang="nb-NO" err="1"/>
              <a:t>maskør</a:t>
            </a:r>
            <a:r>
              <a:rPr lang="nb-NO"/>
              <a:t>- og parykkmaker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366052" y="2013447"/>
            <a:ext cx="4553947" cy="6937063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Blomsterdekoratør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36849" y="2054087"/>
            <a:ext cx="6215202" cy="4967395"/>
          </a:xfrm>
        </p:spPr>
        <p:txBody>
          <a:bodyPr/>
          <a:lstStyle/>
          <a:p>
            <a:r>
              <a:rPr lang="nb-NO"/>
              <a:t>Interiør, profilerings- og utstillingsdesign (NCS)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0" y="3477504"/>
            <a:ext cx="9896778" cy="593806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46" y="4150519"/>
            <a:ext cx="4714747" cy="471474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r="12887" b="22306"/>
          <a:stretch/>
        </p:blipFill>
        <p:spPr>
          <a:xfrm>
            <a:off x="501171" y="4182603"/>
            <a:ext cx="5459472" cy="389765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5" y="3506967"/>
            <a:ext cx="2167517" cy="20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9" y="774700"/>
            <a:ext cx="14706756" cy="10203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nb-NO" sz="4000"/>
              <a:t>Visuelle og digitale verktøy - Visualisere egne ideer </a:t>
            </a:r>
            <a:br>
              <a:rPr lang="nb-NO" sz="3200"/>
            </a:br>
            <a:endParaRPr lang="nb-NO" sz="27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3893" y="2225094"/>
            <a:ext cx="4770596" cy="610136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Frisør, </a:t>
            </a:r>
            <a:r>
              <a:rPr lang="nb-NO" dirty="0" err="1"/>
              <a:t>maskør</a:t>
            </a:r>
            <a:r>
              <a:rPr lang="nb-NO" dirty="0"/>
              <a:t>- og parykkmaker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Bilder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Skisser og arbeidstegninger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>
                <a:cs typeface="Arial"/>
              </a:rPr>
              <a:t>Film / video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>
                <a:cs typeface="Arial"/>
              </a:rPr>
              <a:t>Kartotek</a:t>
            </a:r>
          </a:p>
          <a:p>
            <a:pPr marL="324485" indent="-324485"/>
            <a:endParaRPr lang="nb-NO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87979" y="1807488"/>
            <a:ext cx="5243516" cy="1247424"/>
          </a:xfrm>
        </p:spPr>
        <p:txBody>
          <a:bodyPr/>
          <a:lstStyle/>
          <a:p>
            <a:r>
              <a:rPr lang="nb-NO" dirty="0"/>
              <a:t>Interiør, utstilling- og profileringsdesign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1969178" y="2026079"/>
            <a:ext cx="4770596" cy="6568449"/>
          </a:xfrm>
        </p:spPr>
        <p:txBody>
          <a:bodyPr/>
          <a:lstStyle/>
          <a:p>
            <a:r>
              <a:rPr lang="nb-NO"/>
              <a:t>Blomsterdekoratør</a:t>
            </a:r>
          </a:p>
          <a:p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28" y="2787647"/>
            <a:ext cx="5538811" cy="5538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99010" y="8557465"/>
            <a:ext cx="486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Transparent stil, tilpasset anledning</a:t>
            </a:r>
          </a:p>
          <a:p>
            <a:r>
              <a:rPr lang="nb-NO" sz="2000"/>
              <a:t>Foto: BLOK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08" y="2944899"/>
            <a:ext cx="2217477" cy="291389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83" y="3013790"/>
            <a:ext cx="3766625" cy="284500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25" y="5934243"/>
            <a:ext cx="3762983" cy="282223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40" y="5887771"/>
            <a:ext cx="2772386" cy="34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593" y="1024982"/>
            <a:ext cx="14202451" cy="66479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/>
              <a:t>Kommunikasjon, kunde og arbeidsliv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2122" y="2383436"/>
            <a:ext cx="3691318" cy="578958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/>
              <a:t>Frisør, </a:t>
            </a:r>
            <a:r>
              <a:rPr lang="nb-NO" err="1"/>
              <a:t>maskør</a:t>
            </a:r>
            <a:r>
              <a:rPr lang="nb-NO"/>
              <a:t> og parykkmaker</a:t>
            </a:r>
          </a:p>
          <a:p>
            <a:pPr marL="0" indent="0">
              <a:buNone/>
            </a:pPr>
            <a:endParaRPr lang="nb-NO"/>
          </a:p>
          <a:p>
            <a:pPr>
              <a:buFont typeface="Wingdings" panose="05000000000000000000" pitchFamily="2" charset="2"/>
              <a:buChar char="ü"/>
            </a:pPr>
            <a:r>
              <a:rPr lang="nb-NO"/>
              <a:t>Kommunisere med hvem om hva?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>
                <a:cs typeface="Arial"/>
              </a:rPr>
              <a:t>Kunder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>
                <a:cs typeface="Arial"/>
              </a:rPr>
              <a:t>arbeidsliv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97866" y="1844955"/>
            <a:ext cx="5389526" cy="124368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Interiør, utstilling- og </a:t>
            </a:r>
            <a:r>
              <a:rPr lang="nb-NO" dirty="0" err="1"/>
              <a:t>profilieringsdesign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1715178" y="1917701"/>
            <a:ext cx="4770596" cy="6255320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Blomsterdekoratør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18" y="2657524"/>
            <a:ext cx="5368876" cy="5368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15178" y="8235736"/>
            <a:ext cx="517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Vegetativ stil tilpasset sted og anledning</a:t>
            </a:r>
          </a:p>
          <a:p>
            <a:r>
              <a:rPr lang="nb-NO" sz="2000"/>
              <a:t>i kommunikasjon med kunden. </a:t>
            </a:r>
            <a:r>
              <a:rPr lang="nb-NO" sz="1800"/>
              <a:t>Foto: BLOK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62" y="2937479"/>
            <a:ext cx="4975174" cy="553324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5508362" y="8470727"/>
            <a:ext cx="487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Kommunikasjon med oppdragsgiver,</a:t>
            </a:r>
          </a:p>
          <a:p>
            <a:r>
              <a:rPr lang="nb-NO" sz="2000"/>
              <a:t>tilpasse kunde- og målgruppe</a:t>
            </a:r>
          </a:p>
        </p:txBody>
      </p:sp>
    </p:spTree>
    <p:extLst>
      <p:ext uri="{BB962C8B-B14F-4D97-AF65-F5344CB8AC3E}">
        <p14:creationId xmlns:p14="http://schemas.microsoft.com/office/powerpoint/2010/main" val="355407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76272" y="928764"/>
            <a:ext cx="14069772" cy="664797"/>
          </a:xfrm>
        </p:spPr>
        <p:txBody>
          <a:bodyPr>
            <a:normAutofit fontScale="90000"/>
          </a:bodyPr>
          <a:lstStyle/>
          <a:p>
            <a:r>
              <a:rPr lang="nb-NO"/>
              <a:t>Hvordan få yrkesrelevant opplæring fra dag 1 på Vg1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294"/>
            <a:ext cx="17418619" cy="1027730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2782145" y="5175115"/>
            <a:ext cx="1264595" cy="486287"/>
          </a:xfrm>
          <a:prstGeom prst="rect">
            <a:avLst/>
          </a:prstGeom>
          <a:solidFill>
            <a:srgbClr val="6E9B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Frisør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2886419" y="1762157"/>
            <a:ext cx="1264595" cy="486287"/>
          </a:xfrm>
          <a:prstGeom prst="rect">
            <a:avLst/>
          </a:prstGeom>
          <a:solidFill>
            <a:srgbClr val="6E9B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Frisør</a:t>
            </a:r>
          </a:p>
        </p:txBody>
      </p:sp>
      <p:sp>
        <p:nvSpPr>
          <p:cNvPr id="9" name="TekstSylinder 8"/>
          <p:cNvSpPr txBox="1"/>
          <p:nvPr/>
        </p:nvSpPr>
        <p:spPr>
          <a:xfrm rot="21386127">
            <a:off x="14241123" y="5175115"/>
            <a:ext cx="1327739" cy="486287"/>
          </a:xfrm>
          <a:prstGeom prst="rect">
            <a:avLst/>
          </a:prstGeom>
          <a:solidFill>
            <a:srgbClr val="95CC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Blomst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2790167" y="5231263"/>
            <a:ext cx="1264595" cy="486287"/>
          </a:xfrm>
          <a:prstGeom prst="rect">
            <a:avLst/>
          </a:prstGeom>
          <a:solidFill>
            <a:srgbClr val="6E9B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Frisør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241123" y="1757647"/>
            <a:ext cx="1327739" cy="492443"/>
          </a:xfrm>
          <a:prstGeom prst="rect">
            <a:avLst/>
          </a:prstGeom>
          <a:solidFill>
            <a:srgbClr val="95CC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600" b="1"/>
              <a:t>Blomst</a:t>
            </a:r>
          </a:p>
        </p:txBody>
      </p:sp>
      <p:sp>
        <p:nvSpPr>
          <p:cNvPr id="13" name="TekstSylinder 12"/>
          <p:cNvSpPr txBox="1"/>
          <p:nvPr/>
        </p:nvSpPr>
        <p:spPr>
          <a:xfrm rot="21023434">
            <a:off x="15740904" y="5062122"/>
            <a:ext cx="1327739" cy="486287"/>
          </a:xfrm>
          <a:prstGeom prst="rect">
            <a:avLst/>
          </a:prstGeom>
          <a:solidFill>
            <a:srgbClr val="A5E2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Profil.</a:t>
            </a:r>
          </a:p>
        </p:txBody>
      </p:sp>
      <p:sp>
        <p:nvSpPr>
          <p:cNvPr id="16" name="TekstSylinder 15"/>
          <p:cNvSpPr txBox="1"/>
          <p:nvPr/>
        </p:nvSpPr>
        <p:spPr>
          <a:xfrm rot="207948">
            <a:off x="11254141" y="5131247"/>
            <a:ext cx="1365938" cy="486287"/>
          </a:xfrm>
          <a:prstGeom prst="rect">
            <a:avLst/>
          </a:prstGeom>
          <a:solidFill>
            <a:srgbClr val="3875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Interiør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1384988" y="1751001"/>
            <a:ext cx="1405180" cy="486287"/>
          </a:xfrm>
          <a:prstGeom prst="rect">
            <a:avLst/>
          </a:prstGeom>
          <a:solidFill>
            <a:srgbClr val="3875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Interiør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5680561" y="1776400"/>
            <a:ext cx="1327739" cy="486287"/>
          </a:xfrm>
          <a:prstGeom prst="rect">
            <a:avLst/>
          </a:prstGeom>
          <a:solidFill>
            <a:srgbClr val="A5E2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Profil.</a:t>
            </a:r>
          </a:p>
        </p:txBody>
      </p:sp>
      <p:sp>
        <p:nvSpPr>
          <p:cNvPr id="19" name="TekstSylinder 18"/>
          <p:cNvSpPr txBox="1"/>
          <p:nvPr/>
        </p:nvSpPr>
        <p:spPr>
          <a:xfrm rot="445568">
            <a:off x="10151623" y="5046158"/>
            <a:ext cx="1124064" cy="486287"/>
          </a:xfrm>
          <a:prstGeom prst="rect">
            <a:avLst/>
          </a:prstGeom>
          <a:solidFill>
            <a:srgbClr val="2959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Utstill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10138879" y="1751000"/>
            <a:ext cx="1246109" cy="497444"/>
          </a:xfrm>
          <a:prstGeom prst="rect">
            <a:avLst/>
          </a:prstGeom>
          <a:solidFill>
            <a:srgbClr val="2959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Utstill</a:t>
            </a:r>
          </a:p>
        </p:txBody>
      </p:sp>
    </p:spTree>
    <p:extLst>
      <p:ext uri="{BB962C8B-B14F-4D97-AF65-F5344CB8AC3E}">
        <p14:creationId xmlns:p14="http://schemas.microsoft.com/office/powerpoint/2010/main" val="3697699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90" y="2"/>
            <a:ext cx="12915402" cy="9752011"/>
          </a:xfrm>
        </p:spPr>
      </p:pic>
      <p:sp>
        <p:nvSpPr>
          <p:cNvPr id="6" name="TekstSylinder 5"/>
          <p:cNvSpPr txBox="1"/>
          <p:nvPr/>
        </p:nvSpPr>
        <p:spPr>
          <a:xfrm>
            <a:off x="4056" y="1517493"/>
            <a:ext cx="4050016" cy="219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13" b="1"/>
              <a:t>Lærerens årsplan med tema som angir læringsfokus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0" y="7989862"/>
            <a:ext cx="398606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/>
              <a:t>Elevenes individuelle årsplaner for yrkesoppgaver</a:t>
            </a:r>
          </a:p>
        </p:txBody>
      </p:sp>
      <p:cxnSp>
        <p:nvCxnSpPr>
          <p:cNvPr id="10" name="Rett pil 9"/>
          <p:cNvCxnSpPr/>
          <p:nvPr/>
        </p:nvCxnSpPr>
        <p:spPr>
          <a:xfrm>
            <a:off x="3158581" y="9320176"/>
            <a:ext cx="12789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>
            <a:off x="3188078" y="8655039"/>
            <a:ext cx="12789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3188078" y="8021873"/>
            <a:ext cx="12789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Grete Haaland, 18.10.2019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49" y="2430006"/>
            <a:ext cx="2828128" cy="510901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29" y="3805084"/>
            <a:ext cx="2050056" cy="351011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2" y="3111500"/>
            <a:ext cx="2403780" cy="420370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399" y="1970534"/>
            <a:ext cx="2831693" cy="5344666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5032414" y="7796846"/>
            <a:ext cx="2356715" cy="486287"/>
          </a:xfrm>
          <a:prstGeom prst="rect">
            <a:avLst/>
          </a:prstGeom>
          <a:solidFill>
            <a:srgbClr val="30687C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Frisør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032414" y="8439217"/>
            <a:ext cx="2356715" cy="486287"/>
          </a:xfrm>
          <a:prstGeom prst="rect">
            <a:avLst/>
          </a:prstGeom>
          <a:solidFill>
            <a:srgbClr val="4B98AD"/>
          </a:solidFill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chemeClr val="bg1"/>
                </a:solidFill>
              </a:rPr>
              <a:t>Blomsterdek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028860" y="9100625"/>
            <a:ext cx="2356715" cy="486287"/>
          </a:xfrm>
          <a:prstGeom prst="rect">
            <a:avLst/>
          </a:prstGeom>
          <a:solidFill>
            <a:srgbClr val="648EA4"/>
          </a:solidFill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chemeClr val="bg1"/>
                </a:solidFill>
              </a:rPr>
              <a:t>Interiørkons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056" y="237235"/>
            <a:ext cx="4392767" cy="1317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982" b="1">
                <a:solidFill>
                  <a:srgbClr val="FF0000"/>
                </a:solidFill>
              </a:rPr>
              <a:t>Temabasert årsplan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3001638" y="1215004"/>
            <a:ext cx="12789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969092" y="1032132"/>
            <a:ext cx="2926467" cy="486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KOMMUNIKASJON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6147" y="954379"/>
            <a:ext cx="2692026" cy="486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MITT YRKE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5829" y="803568"/>
            <a:ext cx="2589162" cy="1274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MATERIALER OG TEKNIKKER</a:t>
            </a:r>
          </a:p>
        </p:txBody>
      </p:sp>
    </p:spTree>
    <p:extLst>
      <p:ext uri="{BB962C8B-B14F-4D97-AF65-F5344CB8AC3E}">
        <p14:creationId xmlns:p14="http://schemas.microsoft.com/office/powerpoint/2010/main" val="184238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08336"/>
            <a:ext cx="17345024" cy="66479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/>
              <a:t>Skisse til årsplan for Vg1 «FBI»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92" y="2578036"/>
            <a:ext cx="15373922" cy="515778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nb-NO"/>
          </a:p>
          <a:p>
            <a:pPr marL="325069" lvl="1" indent="0">
              <a:buNone/>
            </a:pPr>
            <a:r>
              <a:rPr lang="nb-NO"/>
              <a:t>Lag en skisse til årsplan for Vg1 FBI basert på felles tverrfaglige tema /læringsfokus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/>
              <a:t>Temaene skal kunne rettes mot alle yrkene som inngår i utdanningsprogrammet og være tverrfaglig på tvers av program- og fellesfag</a:t>
            </a:r>
          </a:p>
          <a:p>
            <a:pPr marL="650138" lvl="2" indent="0">
              <a:buNone/>
            </a:pPr>
            <a:endParaRPr lang="nb-NO"/>
          </a:p>
          <a:p>
            <a:pPr marL="650138" lvl="2" indent="0">
              <a:buNone/>
            </a:pPr>
            <a:r>
              <a:rPr lang="nb-NO"/>
              <a:t>Hvis tid reflekter rundt: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/>
              <a:t>Organisering (hvor skal opplæringen foregå i skole / arbeidslivet)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/>
              <a:t>Hvilken kompetanse trenger skolen for å få til dette?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/>
              <a:t>Hvordan ivaretas kjerneelementene?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/>
              <a:t>Hvordan integrere felles tverrfaglige tema?</a:t>
            </a:r>
          </a:p>
          <a:p>
            <a:pPr marL="325069" lvl="1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24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6735" y="1798820"/>
            <a:ext cx="8415202" cy="7453782"/>
          </a:xfrm>
          <a:ln>
            <a:solidFill>
              <a:schemeClr val="accent5">
                <a:lumMod val="90000"/>
                <a:lumOff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nb-NO"/>
              <a:t>Tilbake til erfaringsdeling </a:t>
            </a:r>
            <a:br>
              <a:rPr lang="nb-NO"/>
            </a:br>
            <a:r>
              <a:rPr lang="nb-NO"/>
              <a:t>kl. 15.00</a:t>
            </a:r>
            <a:br>
              <a:rPr lang="nb-NO"/>
            </a:br>
            <a: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  <a:t>Noen eksempler i plenum </a:t>
            </a:r>
            <a:b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</a:br>
            <a:r>
              <a:rPr lang="nb-NO">
                <a:solidFill>
                  <a:schemeClr val="accent5">
                    <a:lumMod val="90000"/>
                    <a:lumOff val="10000"/>
                  </a:schemeClr>
                </a:solidFill>
              </a:rPr>
              <a:t>alle årsplanene sendes til:</a:t>
            </a:r>
            <a:br>
              <a:rPr lang="nb-NO"/>
            </a:br>
            <a:br>
              <a:rPr lang="nb-NO"/>
            </a:br>
            <a:r>
              <a:rPr lang="nb-NO">
                <a:hlinkClick r:id="rId2"/>
              </a:rPr>
              <a:t>jdahlbac@oslomet.no</a:t>
            </a:r>
            <a:r>
              <a:rPr lang="nb-NO"/>
              <a:t> </a:t>
            </a:r>
            <a:br>
              <a:rPr lang="nb-NO"/>
            </a:br>
            <a:br>
              <a:rPr lang="nb-NO"/>
            </a:br>
            <a:r>
              <a:rPr lang="nb-NO"/>
              <a:t>og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>
                <a:hlinkClick r:id="rId3"/>
              </a:rPr>
              <a:t>oddmar@vgs.nfk.no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9" name="TekstSylinder 4"/>
          <p:cNvSpPr txBox="1"/>
          <p:nvPr/>
        </p:nvSpPr>
        <p:spPr>
          <a:xfrm>
            <a:off x="8374188" y="9393663"/>
            <a:ext cx="233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Foto: Jorunn Dahlback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5138" y="1852613"/>
            <a:ext cx="9131300" cy="68484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2121" y="6829710"/>
            <a:ext cx="10027254" cy="1343311"/>
          </a:xfrm>
        </p:spPr>
        <p:txBody>
          <a:bodyPr/>
          <a:lstStyle/>
          <a:p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06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1857671"/>
            <a:ext cx="11296269" cy="664797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Oppsummering – veien videre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5421" y="2895600"/>
            <a:ext cx="10324148" cy="6488043"/>
          </a:xfrm>
          <a:solidFill>
            <a:schemeClr val="bg1"/>
          </a:solidFill>
        </p:spPr>
        <p:txBody>
          <a:bodyPr vert="horz" lIns="0" tIns="0" rIns="0" bIns="0" rtlCol="0" anchor="t">
            <a:normAutofit/>
          </a:bodyPr>
          <a:lstStyle/>
          <a:p>
            <a:pPr marL="782371" lvl="1" indent="-457200"/>
            <a:r>
              <a:rPr lang="nb-NO" sz="3600">
                <a:cs typeface="Arial"/>
              </a:rPr>
              <a:t>Hvordan bør skolen organisere lærerstaben? </a:t>
            </a:r>
          </a:p>
          <a:p>
            <a:pPr marL="974725" lvl="2" indent="-324485">
              <a:buFont typeface="Wingdings" panose="05000000000000000000" pitchFamily="2" charset="2"/>
              <a:buChar char="ü"/>
            </a:pPr>
            <a:r>
              <a:rPr lang="nb-NO" sz="3200">
                <a:cs typeface="Arial"/>
              </a:rPr>
              <a:t>Hvordan utnytte kompetansen i lærerteamene?</a:t>
            </a:r>
          </a:p>
          <a:p>
            <a:pPr marL="974725" lvl="2" indent="-324485">
              <a:buFont typeface="Wingdings" panose="05000000000000000000" pitchFamily="2" charset="2"/>
              <a:buChar char="ü"/>
            </a:pPr>
            <a:r>
              <a:rPr lang="nb-NO" sz="3200">
                <a:cs typeface="Arial"/>
              </a:rPr>
              <a:t>Etter- og videreutdannings behov for lærere som underviser på vg1?</a:t>
            </a:r>
          </a:p>
          <a:p>
            <a:pPr marL="974725" lvl="2" indent="-324485">
              <a:buFont typeface="Wingdings" panose="05000000000000000000" pitchFamily="2" charset="2"/>
              <a:buChar char="ü"/>
            </a:pPr>
            <a:r>
              <a:rPr lang="nb-NO" sz="3200">
                <a:cs typeface="Arial"/>
              </a:rPr>
              <a:t>Workshop for FBI og DT,  </a:t>
            </a:r>
            <a:r>
              <a:rPr lang="nb-NO" sz="3200">
                <a:solidFill>
                  <a:srgbClr val="FF0000"/>
                </a:solidFill>
                <a:cs typeface="Arial"/>
              </a:rPr>
              <a:t>3. – 4. mars 2020.</a:t>
            </a:r>
          </a:p>
          <a:p>
            <a:pPr marL="974725" lvl="2" indent="-324485">
              <a:buFont typeface="Wingdings" panose="05000000000000000000" pitchFamily="2" charset="2"/>
              <a:buChar char="ü"/>
            </a:pPr>
            <a:endParaRPr lang="nb-NO" sz="3200">
              <a:cs typeface="Arial"/>
            </a:endParaRPr>
          </a:p>
          <a:p>
            <a:pPr marL="896671" lvl="1" indent="-571500"/>
            <a:r>
              <a:rPr lang="nb-NO" sz="3600">
                <a:cs typeface="Arial"/>
              </a:rPr>
              <a:t>Hvordan samarbeide skole og arbeidsliv for å  dekke alle kompetansemålene / yrkene?</a:t>
            </a:r>
          </a:p>
          <a:p>
            <a:pPr marL="650240" lvl="2" indent="0">
              <a:buNone/>
            </a:pPr>
            <a:endParaRPr lang="nb-NO">
              <a:cs typeface="Arial"/>
            </a:endParaRPr>
          </a:p>
          <a:p>
            <a:pPr marL="974725" lvl="2" indent="-324485">
              <a:buFont typeface="Wingdings" panose="05000000000000000000" pitchFamily="2" charset="2"/>
              <a:buChar char="ü"/>
            </a:pPr>
            <a:r>
              <a:rPr lang="nb-NO" sz="3200">
                <a:cs typeface="Arial"/>
              </a:rPr>
              <a:t>Husk å gi respons på høring av Vg1 læreplanene innen 1. november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8672"/>
          <a:stretch>
            <a:fillRect/>
          </a:stretch>
        </p:blipFill>
        <p:spPr>
          <a:xfrm rot="5400000">
            <a:off x="9442450" y="1854200"/>
            <a:ext cx="9756775" cy="6048375"/>
          </a:xfrm>
        </p:spPr>
      </p:pic>
    </p:spTree>
    <p:extLst>
      <p:ext uri="{BB962C8B-B14F-4D97-AF65-F5344CB8AC3E}">
        <p14:creationId xmlns:p14="http://schemas.microsoft.com/office/powerpoint/2010/main" val="802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0F29FE-21E1-432D-AD55-FF629C46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462" y="710259"/>
            <a:ext cx="11173071" cy="929079"/>
          </a:xfrm>
        </p:spPr>
        <p:txBody>
          <a:bodyPr/>
          <a:lstStyle/>
          <a:p>
            <a:r>
              <a:rPr lang="nb-NO">
                <a:cs typeface="Arial"/>
              </a:rPr>
              <a:t>Helhetlige yrkesoppgaver i fokus</a:t>
            </a:r>
            <a:endParaRPr lang="nb-NO"/>
          </a:p>
        </p:txBody>
      </p:sp>
      <p:pic>
        <p:nvPicPr>
          <p:cNvPr id="5" name="Bilde 5" descr="Et bilde som inneholder skjermbilde, bilvei, buss, skilt&#10;&#10;Beskrivelse som er generert med svært høy visshet">
            <a:extLst>
              <a:ext uri="{FF2B5EF4-FFF2-40B4-BE49-F238E27FC236}">
                <a16:creationId xmlns:a16="http://schemas.microsoft.com/office/drawing/2014/main" id="{79124801-DB02-4934-8A0B-14E61B72D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246" y="2326641"/>
            <a:ext cx="14212963" cy="5720908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BBD7B0-8272-44F2-8554-FFB244C0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</p:spTree>
    <p:extLst>
      <p:ext uri="{BB962C8B-B14F-4D97-AF65-F5344CB8AC3E}">
        <p14:creationId xmlns:p14="http://schemas.microsoft.com/office/powerpoint/2010/main" val="369945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5" descr="Et bilde som inneholder skjermbilde, bilvei, buss, skilt&#10;&#10;Beskrivelse som er generert med svært høy visshet">
            <a:extLst>
              <a:ext uri="{FF2B5EF4-FFF2-40B4-BE49-F238E27FC236}">
                <a16:creationId xmlns:a16="http://schemas.microsoft.com/office/drawing/2014/main" id="{A004DBA8-BA1B-4EE0-A237-82BF365A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02" y="3211081"/>
            <a:ext cx="8346848" cy="336745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E1A8BE-9044-412D-8AF3-83BC35DA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436" y="6249069"/>
            <a:ext cx="8058333" cy="3397037"/>
          </a:xfrm>
          <a:solidFill>
            <a:schemeClr val="accent1"/>
          </a:solidFill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4800">
                <a:cs typeface="Arial"/>
              </a:rPr>
              <a:t>  Kjerneelementer</a:t>
            </a:r>
          </a:p>
          <a:p>
            <a:pPr marL="649605" lvl="1" indent="-324485"/>
            <a:r>
              <a:rPr lang="nb-NO"/>
              <a:t>Produktutvikling</a:t>
            </a:r>
            <a:endParaRPr lang="nb-NO">
              <a:cs typeface="Arial"/>
            </a:endParaRPr>
          </a:p>
          <a:p>
            <a:pPr marL="649605" lvl="1" indent="-324485"/>
            <a:r>
              <a:rPr lang="nb-NO"/>
              <a:t>Produksjon og praktiske ferdigheter</a:t>
            </a:r>
            <a:endParaRPr lang="nb-NO">
              <a:cs typeface="Arial"/>
            </a:endParaRPr>
          </a:p>
          <a:p>
            <a:pPr marL="649605" lvl="1" indent="-324485"/>
            <a:r>
              <a:rPr lang="nb-NO"/>
              <a:t>Kommunikasjon og eksponering</a:t>
            </a:r>
            <a:endParaRPr lang="nb-NO">
              <a:cs typeface="Arial"/>
            </a:endParaRPr>
          </a:p>
          <a:p>
            <a:pPr marL="649605" lvl="1" indent="-324485"/>
            <a:r>
              <a:rPr lang="nb-NO"/>
              <a:t>Arbeidsliv og yrkesidentitet</a:t>
            </a:r>
            <a:endParaRPr lang="nb-NO">
              <a:cs typeface="Arial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2995D4F-D891-485A-B358-4DEB06C715BB}"/>
              </a:ext>
            </a:extLst>
          </p:cNvPr>
          <p:cNvSpPr txBox="1"/>
          <p:nvPr/>
        </p:nvSpPr>
        <p:spPr>
          <a:xfrm>
            <a:off x="816199" y="6578531"/>
            <a:ext cx="4793334" cy="2739211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4400"/>
              <a:t>Programfag</a:t>
            </a:r>
          </a:p>
          <a:p>
            <a:pPr marL="457200" indent="-457200">
              <a:buFont typeface="Arial"/>
              <a:buChar char="•"/>
            </a:pPr>
            <a:r>
              <a:rPr lang="nb-NO" sz="3200">
                <a:cs typeface="Arial"/>
              </a:rPr>
              <a:t>Produktutvikling og produksjon</a:t>
            </a:r>
          </a:p>
          <a:p>
            <a:pPr marL="457200" indent="-457200">
              <a:buFont typeface="Arial"/>
              <a:buChar char="•"/>
            </a:pPr>
            <a:r>
              <a:rPr lang="nb-NO" sz="3200"/>
              <a:t>kommunikasjon, kunde og arbeidsliv</a:t>
            </a:r>
            <a:endParaRPr lang="nb-NO" sz="3200">
              <a:cs typeface="Arial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6D2C07-E1B5-4759-8E56-85E59BF5B592}"/>
              </a:ext>
            </a:extLst>
          </p:cNvPr>
          <p:cNvSpPr txBox="1"/>
          <p:nvPr/>
        </p:nvSpPr>
        <p:spPr>
          <a:xfrm>
            <a:off x="927405" y="647944"/>
            <a:ext cx="5250558" cy="32316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4400">
                <a:cs typeface="Arial"/>
              </a:rPr>
              <a:t>Tverrfaglige temaer</a:t>
            </a:r>
          </a:p>
          <a:p>
            <a:pPr marL="571500" indent="-571500">
              <a:buFont typeface="Arial"/>
              <a:buChar char="•"/>
            </a:pPr>
            <a:r>
              <a:rPr lang="nb-NO" sz="3200">
                <a:cs typeface="Arial"/>
              </a:rPr>
              <a:t>(Demokrati og medborgerskap)</a:t>
            </a:r>
          </a:p>
          <a:p>
            <a:pPr marL="571500" indent="-571500">
              <a:buFont typeface="Arial"/>
              <a:buChar char="•"/>
            </a:pPr>
            <a:r>
              <a:rPr lang="nb-NO" sz="3200">
                <a:cs typeface="Arial"/>
              </a:rPr>
              <a:t>Folkehelse og Livsmestring</a:t>
            </a:r>
          </a:p>
          <a:p>
            <a:pPr marL="571500" indent="-571500">
              <a:buFont typeface="Arial"/>
              <a:buChar char="•"/>
            </a:pPr>
            <a:r>
              <a:rPr lang="nb-NO" sz="3200">
                <a:cs typeface="Arial"/>
              </a:rPr>
              <a:t>Bærekraftig utvikling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464A0EF-6F57-44B5-8AD4-298FFC33B093}"/>
              </a:ext>
            </a:extLst>
          </p:cNvPr>
          <p:cNvSpPr txBox="1"/>
          <p:nvPr/>
        </p:nvSpPr>
        <p:spPr>
          <a:xfrm>
            <a:off x="10769889" y="495990"/>
            <a:ext cx="5678284" cy="37856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4000">
                <a:cs typeface="Arial"/>
              </a:rPr>
              <a:t>Grunnleggende ferdigheter</a:t>
            </a:r>
          </a:p>
          <a:p>
            <a:pPr marL="457200" indent="-457200">
              <a:buFont typeface="Arial"/>
              <a:buChar char="•"/>
            </a:pPr>
            <a:r>
              <a:rPr lang="nb-NO" sz="3200">
                <a:cs typeface="Arial"/>
              </a:rPr>
              <a:t>Muntlige ferdigheter</a:t>
            </a:r>
          </a:p>
          <a:p>
            <a:pPr marL="457200" indent="-457200">
              <a:buFont typeface="Arial"/>
              <a:buChar char="•"/>
            </a:pPr>
            <a:r>
              <a:rPr lang="nb-NO" sz="3200">
                <a:cs typeface="Arial"/>
              </a:rPr>
              <a:t>Å kunne skrive</a:t>
            </a:r>
          </a:p>
          <a:p>
            <a:pPr marL="457200" indent="-457200">
              <a:buFont typeface="Arial"/>
              <a:buChar char="•"/>
            </a:pPr>
            <a:r>
              <a:rPr lang="nb-NO" sz="3200">
                <a:cs typeface="Arial"/>
              </a:rPr>
              <a:t>Å kunne lese</a:t>
            </a:r>
          </a:p>
          <a:p>
            <a:pPr marL="457200" indent="-457200">
              <a:buFont typeface="Arial"/>
              <a:buChar char="•"/>
            </a:pPr>
            <a:r>
              <a:rPr lang="nb-NO" sz="3200">
                <a:cs typeface="Arial"/>
              </a:rPr>
              <a:t>Å kunne regne</a:t>
            </a:r>
          </a:p>
          <a:p>
            <a:pPr marL="457200" indent="-457200">
              <a:buFont typeface="Arial"/>
              <a:buChar char="•"/>
            </a:pPr>
            <a:r>
              <a:rPr lang="nb-NO" sz="3200">
                <a:cs typeface="Arial"/>
              </a:rPr>
              <a:t>Digitale ferdigheter</a:t>
            </a:r>
          </a:p>
        </p:txBody>
      </p:sp>
    </p:spTree>
    <p:extLst>
      <p:ext uri="{BB962C8B-B14F-4D97-AF65-F5344CB8AC3E}">
        <p14:creationId xmlns:p14="http://schemas.microsoft.com/office/powerpoint/2010/main" val="362588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2146301" y="1199292"/>
            <a:ext cx="15198724" cy="133187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 altLang="nb-NO"/>
              <a:t>Det nye kompetansebegrepet </a:t>
            </a:r>
            <a:br>
              <a:rPr lang="nb-NO" altLang="nb-NO"/>
            </a:br>
            <a:r>
              <a:rPr lang="nb-NO" altLang="nb-NO" sz="3128"/>
              <a:t>Melding til stortinget 28 (2015-2016)</a:t>
            </a:r>
            <a:endParaRPr lang="nb-NO" alt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17421" y="2531164"/>
            <a:ext cx="12879970" cy="5932955"/>
          </a:xfrm>
        </p:spPr>
        <p:txBody>
          <a:bodyPr/>
          <a:lstStyle/>
          <a:p>
            <a:pPr>
              <a:defRPr/>
            </a:pPr>
            <a:endParaRPr lang="nb-NO"/>
          </a:p>
          <a:p>
            <a:pPr marL="0" indent="0" algn="ctr">
              <a:buNone/>
              <a:defRPr/>
            </a:pPr>
            <a:r>
              <a:rPr lang="nb-NO" sz="4400"/>
              <a:t>Kompetanse er å </a:t>
            </a:r>
            <a:r>
              <a:rPr lang="nb-NO" sz="4400" b="1"/>
              <a:t>tilegne seg </a:t>
            </a:r>
            <a:r>
              <a:rPr lang="nb-NO" sz="4400"/>
              <a:t>og </a:t>
            </a:r>
            <a:r>
              <a:rPr lang="nb-NO" sz="4400" b="1"/>
              <a:t>anvende</a:t>
            </a:r>
            <a:r>
              <a:rPr lang="nb-NO" sz="4400"/>
              <a:t> kunnskaper og ferdigheter til å </a:t>
            </a:r>
            <a:r>
              <a:rPr lang="nb-NO" sz="4400" b="1"/>
              <a:t>mestre</a:t>
            </a:r>
            <a:r>
              <a:rPr lang="nb-NO" sz="4400"/>
              <a:t> utfordringer og </a:t>
            </a:r>
            <a:r>
              <a:rPr lang="nb-NO" sz="4400" b="1"/>
              <a:t>løse</a:t>
            </a:r>
            <a:r>
              <a:rPr lang="nb-NO" sz="4400"/>
              <a:t> oppgaver i kjente og ukjente sammenhenger og situasjoner. Kompetanse innebærer forståelse og evne til </a:t>
            </a:r>
            <a:r>
              <a:rPr lang="nb-NO" sz="4400" b="1"/>
              <a:t>refleksjon</a:t>
            </a:r>
            <a:r>
              <a:rPr lang="nb-NO" sz="4400"/>
              <a:t> og </a:t>
            </a:r>
            <a:r>
              <a:rPr lang="nb-NO" sz="4400" b="1"/>
              <a:t>kritisk</a:t>
            </a:r>
            <a:r>
              <a:rPr lang="nb-NO" sz="4400"/>
              <a:t> tenkning.</a:t>
            </a:r>
          </a:p>
          <a:p>
            <a:pPr marL="0" indent="0" algn="ctr">
              <a:buNone/>
              <a:defRPr/>
            </a:pPr>
            <a:endParaRPr lang="nb-NO" sz="4400"/>
          </a:p>
          <a:p>
            <a:pPr marL="0" indent="0">
              <a:buNone/>
              <a:defRPr/>
            </a:pPr>
            <a:endParaRPr lang="nb-NO"/>
          </a:p>
          <a:p>
            <a:pPr marL="0" indent="0">
              <a:buNone/>
              <a:defRPr/>
            </a:pPr>
            <a:endParaRPr lang="nb-NO"/>
          </a:p>
          <a:p>
            <a:pPr marL="0" indent="0">
              <a:buNone/>
              <a:defRPr/>
            </a:pPr>
            <a:endParaRPr lang="nb-NO"/>
          </a:p>
          <a:p>
            <a:pPr marL="0" indent="0">
              <a:buNone/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43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275" y="875080"/>
            <a:ext cx="15083749" cy="66479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b-NO"/>
              <a:t>Dybdelæring – </a:t>
            </a:r>
            <a:r>
              <a:rPr lang="nb-NO" i="1"/>
              <a:t>lik rett til alle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1" y="1775834"/>
            <a:ext cx="14020800" cy="7368166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err="1"/>
              <a:t>Udir</a:t>
            </a:r>
            <a:r>
              <a:rPr lang="nb-NO"/>
              <a:t> definerer dybdelæring som det å gradvis utvikle kunnskap og varig forståelse av begreper, metoder og sammenhenger i </a:t>
            </a:r>
            <a:r>
              <a:rPr lang="nb-NO" b="1"/>
              <a:t>fag og mellom fagområder.</a:t>
            </a:r>
            <a:r>
              <a:rPr lang="nb-NO"/>
              <a:t> </a:t>
            </a:r>
          </a:p>
          <a:p>
            <a:pPr marL="0" indent="0">
              <a:buNone/>
            </a:pPr>
            <a:r>
              <a:rPr lang="nb-NO"/>
              <a:t>Det innebærer at vi reflekterer over egen læring og bruker det vi har lært på ulike måter i kjente og ukjente situasjoner, alene eller sammen med andre.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Dybdelæring er å lære noe så godt at du forstår sammenhenger og kan bruke det du har lært i nye situasjoner. </a:t>
            </a:r>
          </a:p>
          <a:p>
            <a:pPr marL="0" indent="0">
              <a:buNone/>
            </a:pPr>
            <a:r>
              <a:rPr lang="nb-NO"/>
              <a:t>Dybdelæring er altså mer enn faglig fordypning (</a:t>
            </a:r>
            <a:r>
              <a:rPr lang="nb-NO" i="1"/>
              <a:t>i et skolefag).</a:t>
            </a:r>
          </a:p>
          <a:p>
            <a:pPr marL="0" indent="0">
              <a:buNone/>
            </a:pPr>
            <a:endParaRPr lang="nb-NO" i="1"/>
          </a:p>
          <a:p>
            <a:pPr marL="0" indent="0">
              <a:buNone/>
            </a:pPr>
            <a:r>
              <a:rPr lang="nb-NO" i="1"/>
              <a:t>	Diskuter i summegrupper</a:t>
            </a:r>
            <a:endParaRPr lang="nb-NO"/>
          </a:p>
          <a:p>
            <a:pPr marL="0" indent="0">
              <a:buNone/>
            </a:pPr>
            <a:r>
              <a:rPr lang="nb-NO" b="1"/>
              <a:t>	Hva betyr dybdelæring for Vg1 FBI?  </a:t>
            </a:r>
            <a:endParaRPr lang="nb-NO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A99685D-BFBE-4C0E-8A18-BEFFEEB5F193" descr="51AD1D12-D649-4BD1-A0C2-A6BF0027441F@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4" y="885207"/>
            <a:ext cx="16216057" cy="76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514" y="8749153"/>
            <a:ext cx="1606508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2000" b="1"/>
              <a:t>Navn på høring = a) Vg1 frisør, blomster og interiørdesign (FBI), b)  Vg2 frisør, interiør, blomster og eksponering (FIBE)</a:t>
            </a:r>
          </a:p>
        </p:txBody>
      </p:sp>
    </p:spTree>
    <p:extLst>
      <p:ext uri="{BB962C8B-B14F-4D97-AF65-F5344CB8AC3E}">
        <p14:creationId xmlns:p14="http://schemas.microsoft.com/office/powerpoint/2010/main" val="38805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874" y="1114425"/>
            <a:ext cx="14744700" cy="8715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Læreplanen angir felleselementene yrkene imellom  </a:t>
            </a:r>
            <a:endParaRPr lang="nb-NO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091" y="3272505"/>
            <a:ext cx="10198792" cy="5627302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324485" indent="-324485"/>
            <a:endParaRPr lang="nb-NO" dirty="0">
              <a:cs typeface="Arial" panose="020B0604020202020204"/>
            </a:endParaRPr>
          </a:p>
          <a:p>
            <a:pPr marL="324485" indent="-324485"/>
            <a:r>
              <a:rPr lang="nb-NO" b="1" dirty="0"/>
              <a:t>Produktutvikling - </a:t>
            </a:r>
            <a:r>
              <a:rPr lang="nb-NO" dirty="0"/>
              <a:t>analyse, kritisk tenkning og valg i hele prosessen fra idé til ferdig produkt, med utgangspunkt i kundens ønsker.</a:t>
            </a:r>
            <a:endParaRPr lang="nb-NO" dirty="0">
              <a:cs typeface="Arial"/>
            </a:endParaRPr>
          </a:p>
          <a:p>
            <a:pPr marL="324485" indent="-324485"/>
            <a:endParaRPr lang="nb-NO" dirty="0">
              <a:cs typeface="Arial"/>
            </a:endParaRPr>
          </a:p>
          <a:p>
            <a:pPr marL="324485" indent="-324485"/>
            <a:r>
              <a:rPr lang="nb-NO" b="1" dirty="0"/>
              <a:t>Produksjon og praktiske ferdigheter -</a:t>
            </a:r>
            <a:r>
              <a:rPr lang="nb-NO" dirty="0"/>
              <a:t> farge, formspråk, funksjoner og helse, miljø og sikkerhet. Produksjonsprosessen skal skje i dialog med kunde og skaperglede og faglig identitet skal utvikles gjennom yrkesrelevant arbeid.</a:t>
            </a:r>
            <a:endParaRPr lang="nb-NO" dirty="0">
              <a:cs typeface="Arial"/>
            </a:endParaRPr>
          </a:p>
          <a:p>
            <a:pPr marL="0" indent="0">
              <a:buNone/>
            </a:pPr>
            <a:endParaRPr lang="nb-NO" dirty="0">
              <a:cs typeface="Arial"/>
            </a:endParaRPr>
          </a:p>
          <a:p>
            <a:pPr marL="324485" indent="-324485"/>
            <a:r>
              <a:rPr lang="nb-NO" b="1" dirty="0"/>
              <a:t>Kommunikasjon og eksponering -</a:t>
            </a:r>
            <a:r>
              <a:rPr lang="nb-NO" dirty="0"/>
              <a:t> kommunikasjonsformer og samarbeid, og å analysere kunders ønsker og bestillinger.</a:t>
            </a:r>
            <a:endParaRPr lang="nb-NO" dirty="0">
              <a:cs typeface="Arial"/>
            </a:endParaRPr>
          </a:p>
          <a:p>
            <a:pPr marL="324485" indent="-324485"/>
            <a:endParaRPr lang="nb-NO" dirty="0">
              <a:solidFill>
                <a:srgbClr val="FF0000"/>
              </a:solidFill>
              <a:cs typeface="Arial" panose="020B0604020202020204"/>
            </a:endParaRPr>
          </a:p>
          <a:p>
            <a:pPr marL="324485" indent="-324485"/>
            <a:r>
              <a:rPr lang="nb-NO" b="1" dirty="0"/>
              <a:t>Arbeidsliv og yrkesidentitet  -</a:t>
            </a:r>
            <a:r>
              <a:rPr lang="nb-NO" dirty="0"/>
              <a:t> samarbeid med aktører i næringslivet for å lære om arbeidstagers plikter og rettigheter, samt kjennskap til salg, økonomi og markedsføring </a:t>
            </a:r>
            <a:endParaRPr lang="nb-NO" dirty="0">
              <a:solidFill>
                <a:srgbClr val="FF0000"/>
              </a:solidFill>
              <a:cs typeface="Arial" panose="020B060402020202020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734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Vg1 frisør, blomster og interiørdesign skal bidra til å utvikle elevenes håndverksmessige ferdigheter og deres evne til å kommunisere med kunder. Gjennom programfagene utvikler elevene estetisk sans, skaperglede, evne til kritisk tenkning og tekniske og digitale ferdigheter med utgangspunkt i kundeoppdrag. Grunnleggende forståelse av yrkesrelevante materialer, teknikker, komposisjonsprinsipper, verktøyføring, bærekraftig produksjon og gjenbruk gir elevene grunnlag for å tilegne seg en framtidsrettet kompetanse som er relevant for arbeidslivet.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nb-NO" altLang="nb-NO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01656" y="2485163"/>
            <a:ext cx="15603952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Kjerneelementene beskriver det mest sentrale faglige innholdet og gir tydelig retning for programområdet. </a:t>
            </a:r>
            <a:endParaRPr lang="nb-NO" sz="2800" b="1" dirty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" y="3365404"/>
            <a:ext cx="4371608" cy="567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60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23" y="799488"/>
            <a:ext cx="14428539" cy="6647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nb-NO" sz="4400"/>
              <a:t>Hva går yrkene ut på  og hva gjør en fagarbeider?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010" y="3013022"/>
            <a:ext cx="3304433" cy="419724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r>
              <a:rPr lang="nb-NO" b="1"/>
              <a:t>Frisør</a:t>
            </a:r>
          </a:p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r>
              <a:rPr lang="nb-NO" b="1" err="1"/>
              <a:t>Maskør</a:t>
            </a:r>
            <a:r>
              <a:rPr lang="nb-NO" b="1"/>
              <a:t>- og parykkmaker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397081" y="1821687"/>
            <a:ext cx="7541804" cy="75021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b="1"/>
              <a:t>Blomsterdekoratørfaget</a:t>
            </a:r>
          </a:p>
          <a:p>
            <a:r>
              <a:rPr lang="nb-NO"/>
              <a:t>Tilpasser og utvikler faglige produkter til ulike anledninger og årstider: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Sørgehøytidelighet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Brudearbeider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Romdekor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Barnedåp, konfirmasjon, bursdager mm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Buketter og dekorasjoner til ulike anledninger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/>
              <a:t>Smykker mm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" b="2110"/>
          <a:stretch>
            <a:fillRect/>
          </a:stretch>
        </p:blipFill>
        <p:spPr>
          <a:xfrm>
            <a:off x="4350612" y="1821687"/>
            <a:ext cx="4803162" cy="77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OsloMet.potx" id="{C9E44D06-7CC8-40BE-90E8-74CD8F492AD3}" vid="{1516759D-2BEF-4D5B-B6D8-C76693899F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85A361FA798E499DD49D250C97054F" ma:contentTypeVersion="13" ma:contentTypeDescription="Opprett et nytt dokument." ma:contentTypeScope="" ma:versionID="ddb160989b7e01e41bf9eee1c0b9c358">
  <xsd:schema xmlns:xsd="http://www.w3.org/2001/XMLSchema" xmlns:xs="http://www.w3.org/2001/XMLSchema" xmlns:p="http://schemas.microsoft.com/office/2006/metadata/properties" xmlns:ns1="http://schemas.microsoft.com/sharepoint/v3" xmlns:ns3="799794fb-3f37-42cc-a57e-4d6b038cbfe1" xmlns:ns4="569c42c4-1442-49b2-b4af-9f1f36e6c66e" targetNamespace="http://schemas.microsoft.com/office/2006/metadata/properties" ma:root="true" ma:fieldsID="ee3d84bb8cb74f276376837a3943e2ef" ns1:_="" ns3:_="" ns4:_="">
    <xsd:import namespace="http://schemas.microsoft.com/sharepoint/v3"/>
    <xsd:import namespace="799794fb-3f37-42cc-a57e-4d6b038cbfe1"/>
    <xsd:import namespace="569c42c4-1442-49b2-b4af-9f1f36e6c6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genskaper for samordnet samsvarspolicy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I-handling for samordnet samsvarspolicy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794fb-3f37-42cc-a57e-4d6b038cb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42c4-1442-49b2-b4af-9f1f36e6c6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37BFF-3CFE-4981-8003-DADBCEE84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9794fb-3f37-42cc-a57e-4d6b038cbfe1"/>
    <ds:schemaRef ds:uri="569c42c4-1442-49b2-b4af-9f1f36e6c6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A3D965-3CD8-4623-982D-EFC661E183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86634D9-10A4-45D7-8452-A6DD027394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PPTmal_OsloMet</Template>
  <TotalTime>107</TotalTime>
  <Words>1351</Words>
  <Application>Microsoft Office PowerPoint</Application>
  <PresentationFormat>Egendefinert</PresentationFormat>
  <Paragraphs>266</Paragraphs>
  <Slides>29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 Neue</vt:lpstr>
      <vt:lpstr>Wingdings</vt:lpstr>
      <vt:lpstr>Office-tema</vt:lpstr>
      <vt:lpstr>   DNF seminar i Tromsø oktober 2019  Undervisning i nytt utdanningsprogram FBI / eller FIBE / eller…?</vt:lpstr>
      <vt:lpstr>Innledning til dagen </vt:lpstr>
      <vt:lpstr>Helhetlige yrkesoppgaver i fokus</vt:lpstr>
      <vt:lpstr>PowerPoint-presentasjon</vt:lpstr>
      <vt:lpstr>Det nye kompetansebegrepet  Melding til stortinget 28 (2015-2016)</vt:lpstr>
      <vt:lpstr>Dybdelæring – lik rett til alle</vt:lpstr>
      <vt:lpstr>PowerPoint-presentasjon</vt:lpstr>
      <vt:lpstr>Læreplanen angir felleselementene yrkene imellom  </vt:lpstr>
      <vt:lpstr>Hva går yrkene ut på  og hva gjør en fagarbeider?</vt:lpstr>
      <vt:lpstr>PowerPoint-presentasjon</vt:lpstr>
      <vt:lpstr>PowerPoint-presentasjon</vt:lpstr>
      <vt:lpstr>PowerPoint-presentasjon</vt:lpstr>
      <vt:lpstr>Kompetansemålene i ny læreplan (pr. dags dato):</vt:lpstr>
      <vt:lpstr>Produktutvikling og produksjon</vt:lpstr>
      <vt:lpstr>Stilhistorie, trender og mote</vt:lpstr>
      <vt:lpstr>PowerPoint-presentasjon</vt:lpstr>
      <vt:lpstr>Eksempler fra blomsterdekoratørfaget</vt:lpstr>
      <vt:lpstr>PowerPoint-presentasjon</vt:lpstr>
      <vt:lpstr>PowerPoint-presentasjon</vt:lpstr>
      <vt:lpstr>Relevante arbeidsteknikker</vt:lpstr>
      <vt:lpstr>Scenedekor til fagbrevutdeling</vt:lpstr>
      <vt:lpstr>Farge</vt:lpstr>
      <vt:lpstr>Visuelle og digitale verktøy - Visualisere egne ideer  </vt:lpstr>
      <vt:lpstr>Kommunikasjon, kunde og arbeidsliv</vt:lpstr>
      <vt:lpstr>Hvordan få yrkesrelevant opplæring fra dag 1 på Vg1</vt:lpstr>
      <vt:lpstr>PowerPoint-presentasjon</vt:lpstr>
      <vt:lpstr>Skisse til årsplan for Vg1 «FBI»</vt:lpstr>
      <vt:lpstr>Tilbake til erfaringsdeling  kl. 15.00 Noen eksempler i plenum  alle årsplanene sendes til:  jdahlbac@oslomet.no   og   oddmar@vgs.nfk.no  </vt:lpstr>
      <vt:lpstr>Oppsummering – veien videre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DNF Ny reform 2020</dc:title>
  <dc:creator>Jorunn Dahlback</dc:creator>
  <dc:description>template by officeconsult.no</dc:description>
  <cp:lastModifiedBy>Eva Enderud Larsen</cp:lastModifiedBy>
  <cp:revision>17</cp:revision>
  <dcterms:created xsi:type="dcterms:W3CDTF">2018-09-17T10:20:19Z</dcterms:created>
  <dcterms:modified xsi:type="dcterms:W3CDTF">2019-10-28T09:00:01Z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0x010100F785A361FA798E499DD49D250C97054F</vt:lpwstr>
  </property>
</Properties>
</file>